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7" r:id="rId4"/>
    <p:sldId id="258" r:id="rId5"/>
    <p:sldId id="259" r:id="rId6"/>
    <p:sldId id="260" r:id="rId7"/>
    <p:sldId id="261" r:id="rId8"/>
    <p:sldId id="262" r:id="rId9"/>
    <p:sldId id="263" r:id="rId10"/>
    <p:sldId id="265" r:id="rId11"/>
    <p:sldId id="266" r:id="rId12"/>
    <p:sldId id="267" r:id="rId13"/>
    <p:sldId id="268" r:id="rId14"/>
    <p:sldId id="274" r:id="rId15"/>
    <p:sldId id="272" r:id="rId16"/>
    <p:sldId id="273" r:id="rId17"/>
    <p:sldId id="278" r:id="rId18"/>
    <p:sldId id="275" r:id="rId19"/>
    <p:sldId id="269" r:id="rId20"/>
    <p:sldId id="276" r:id="rId21"/>
    <p:sldId id="277" r:id="rId22"/>
    <p:sldId id="271" r:id="rId23"/>
    <p:sldId id="279"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2"/>
  </p:normalViewPr>
  <p:slideViewPr>
    <p:cSldViewPr snapToGrid="0" snapToObjects="1">
      <p:cViewPr>
        <p:scale>
          <a:sx n="103" d="100"/>
          <a:sy n="103" d="100"/>
        </p:scale>
        <p:origin x="896" y="38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EDBCC-FAFF-1E4E-9002-D56F8D516F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048572-BEE1-5245-8011-1A077C79FA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B9F9B5-F9B5-354E-9E1D-E32759221E4D}"/>
              </a:ext>
            </a:extLst>
          </p:cNvPr>
          <p:cNvSpPr>
            <a:spLocks noGrp="1"/>
          </p:cNvSpPr>
          <p:nvPr>
            <p:ph type="dt" sz="half" idx="10"/>
          </p:nvPr>
        </p:nvSpPr>
        <p:spPr/>
        <p:txBody>
          <a:bodyPr/>
          <a:lstStyle/>
          <a:p>
            <a:fld id="{9CC2F581-4429-C640-9D2F-C864CA147108}" type="datetimeFigureOut">
              <a:rPr lang="en-US" smtClean="0"/>
              <a:t>6/9/20</a:t>
            </a:fld>
            <a:endParaRPr lang="en-US"/>
          </a:p>
        </p:txBody>
      </p:sp>
      <p:sp>
        <p:nvSpPr>
          <p:cNvPr id="5" name="Footer Placeholder 4">
            <a:extLst>
              <a:ext uri="{FF2B5EF4-FFF2-40B4-BE49-F238E27FC236}">
                <a16:creationId xmlns:a16="http://schemas.microsoft.com/office/drawing/2014/main" id="{80EF0EEA-1DF9-5143-807E-3825E9759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32C7D-3E62-8D43-8594-EFBAFEEA3D37}"/>
              </a:ext>
            </a:extLst>
          </p:cNvPr>
          <p:cNvSpPr>
            <a:spLocks noGrp="1"/>
          </p:cNvSpPr>
          <p:nvPr>
            <p:ph type="sldNum" sz="quarter" idx="12"/>
          </p:nvPr>
        </p:nvSpPr>
        <p:spPr/>
        <p:txBody>
          <a:bodyPr/>
          <a:lstStyle/>
          <a:p>
            <a:fld id="{DFD17FBE-BDED-3F40-9263-557236047D51}" type="slidenum">
              <a:rPr lang="en-US" smtClean="0"/>
              <a:t>‹#›</a:t>
            </a:fld>
            <a:endParaRPr lang="en-US"/>
          </a:p>
        </p:txBody>
      </p:sp>
    </p:spTree>
    <p:extLst>
      <p:ext uri="{BB962C8B-B14F-4D97-AF65-F5344CB8AC3E}">
        <p14:creationId xmlns:p14="http://schemas.microsoft.com/office/powerpoint/2010/main" val="247692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E4AA-4EDC-9943-B305-CAAB0DE02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21196B-FA87-6F49-BEAC-6D3676B23F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7C8B6-9F74-3A48-AC7F-D8BF52634DB9}"/>
              </a:ext>
            </a:extLst>
          </p:cNvPr>
          <p:cNvSpPr>
            <a:spLocks noGrp="1"/>
          </p:cNvSpPr>
          <p:nvPr>
            <p:ph type="dt" sz="half" idx="10"/>
          </p:nvPr>
        </p:nvSpPr>
        <p:spPr/>
        <p:txBody>
          <a:bodyPr/>
          <a:lstStyle/>
          <a:p>
            <a:fld id="{9CC2F581-4429-C640-9D2F-C864CA147108}" type="datetimeFigureOut">
              <a:rPr lang="en-US" smtClean="0"/>
              <a:t>6/9/20</a:t>
            </a:fld>
            <a:endParaRPr lang="en-US"/>
          </a:p>
        </p:txBody>
      </p:sp>
      <p:sp>
        <p:nvSpPr>
          <p:cNvPr id="5" name="Footer Placeholder 4">
            <a:extLst>
              <a:ext uri="{FF2B5EF4-FFF2-40B4-BE49-F238E27FC236}">
                <a16:creationId xmlns:a16="http://schemas.microsoft.com/office/drawing/2014/main" id="{EFBE16C2-9F78-E845-B15E-A2B5FF776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6F3CF-A2C3-AC46-9C9B-D2C94048FAC2}"/>
              </a:ext>
            </a:extLst>
          </p:cNvPr>
          <p:cNvSpPr>
            <a:spLocks noGrp="1"/>
          </p:cNvSpPr>
          <p:nvPr>
            <p:ph type="sldNum" sz="quarter" idx="12"/>
          </p:nvPr>
        </p:nvSpPr>
        <p:spPr/>
        <p:txBody>
          <a:bodyPr/>
          <a:lstStyle/>
          <a:p>
            <a:fld id="{DFD17FBE-BDED-3F40-9263-557236047D51}" type="slidenum">
              <a:rPr lang="en-US" smtClean="0"/>
              <a:t>‹#›</a:t>
            </a:fld>
            <a:endParaRPr lang="en-US"/>
          </a:p>
        </p:txBody>
      </p:sp>
    </p:spTree>
    <p:extLst>
      <p:ext uri="{BB962C8B-B14F-4D97-AF65-F5344CB8AC3E}">
        <p14:creationId xmlns:p14="http://schemas.microsoft.com/office/powerpoint/2010/main" val="192737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2CD38-71BA-9741-9D91-420DF6AC83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2B1CC3-789D-9042-A1A9-FEFE36A186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62984-3F33-1748-AA0B-EDB7AA3C5304}"/>
              </a:ext>
            </a:extLst>
          </p:cNvPr>
          <p:cNvSpPr>
            <a:spLocks noGrp="1"/>
          </p:cNvSpPr>
          <p:nvPr>
            <p:ph type="dt" sz="half" idx="10"/>
          </p:nvPr>
        </p:nvSpPr>
        <p:spPr/>
        <p:txBody>
          <a:bodyPr/>
          <a:lstStyle/>
          <a:p>
            <a:fld id="{9CC2F581-4429-C640-9D2F-C864CA147108}" type="datetimeFigureOut">
              <a:rPr lang="en-US" smtClean="0"/>
              <a:t>6/9/20</a:t>
            </a:fld>
            <a:endParaRPr lang="en-US"/>
          </a:p>
        </p:txBody>
      </p:sp>
      <p:sp>
        <p:nvSpPr>
          <p:cNvPr id="5" name="Footer Placeholder 4">
            <a:extLst>
              <a:ext uri="{FF2B5EF4-FFF2-40B4-BE49-F238E27FC236}">
                <a16:creationId xmlns:a16="http://schemas.microsoft.com/office/drawing/2014/main" id="{EE06C149-9337-BB40-89F3-A83FDB974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38E1E-BD20-B445-9509-47954293F618}"/>
              </a:ext>
            </a:extLst>
          </p:cNvPr>
          <p:cNvSpPr>
            <a:spLocks noGrp="1"/>
          </p:cNvSpPr>
          <p:nvPr>
            <p:ph type="sldNum" sz="quarter" idx="12"/>
          </p:nvPr>
        </p:nvSpPr>
        <p:spPr/>
        <p:txBody>
          <a:bodyPr/>
          <a:lstStyle/>
          <a:p>
            <a:fld id="{DFD17FBE-BDED-3F40-9263-557236047D51}" type="slidenum">
              <a:rPr lang="en-US" smtClean="0"/>
              <a:t>‹#›</a:t>
            </a:fld>
            <a:endParaRPr lang="en-US"/>
          </a:p>
        </p:txBody>
      </p:sp>
    </p:spTree>
    <p:extLst>
      <p:ext uri="{BB962C8B-B14F-4D97-AF65-F5344CB8AC3E}">
        <p14:creationId xmlns:p14="http://schemas.microsoft.com/office/powerpoint/2010/main" val="47121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3702-8497-5A45-804B-46A9065F1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7805A-36DE-6444-9F4F-289FCE903F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DE484-972F-FB49-9889-0F42DB18FBC4}"/>
              </a:ext>
            </a:extLst>
          </p:cNvPr>
          <p:cNvSpPr>
            <a:spLocks noGrp="1"/>
          </p:cNvSpPr>
          <p:nvPr>
            <p:ph type="dt" sz="half" idx="10"/>
          </p:nvPr>
        </p:nvSpPr>
        <p:spPr/>
        <p:txBody>
          <a:bodyPr/>
          <a:lstStyle/>
          <a:p>
            <a:fld id="{9CC2F581-4429-C640-9D2F-C864CA147108}" type="datetimeFigureOut">
              <a:rPr lang="en-US" smtClean="0"/>
              <a:t>6/9/20</a:t>
            </a:fld>
            <a:endParaRPr lang="en-US"/>
          </a:p>
        </p:txBody>
      </p:sp>
      <p:sp>
        <p:nvSpPr>
          <p:cNvPr id="5" name="Footer Placeholder 4">
            <a:extLst>
              <a:ext uri="{FF2B5EF4-FFF2-40B4-BE49-F238E27FC236}">
                <a16:creationId xmlns:a16="http://schemas.microsoft.com/office/drawing/2014/main" id="{36192A53-ECF9-4E4C-9EEE-E17AF8A0F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DD0AD-6EB0-C14D-8EB7-138493EE2110}"/>
              </a:ext>
            </a:extLst>
          </p:cNvPr>
          <p:cNvSpPr>
            <a:spLocks noGrp="1"/>
          </p:cNvSpPr>
          <p:nvPr>
            <p:ph type="sldNum" sz="quarter" idx="12"/>
          </p:nvPr>
        </p:nvSpPr>
        <p:spPr/>
        <p:txBody>
          <a:bodyPr/>
          <a:lstStyle/>
          <a:p>
            <a:fld id="{DFD17FBE-BDED-3F40-9263-557236047D51}" type="slidenum">
              <a:rPr lang="en-US" smtClean="0"/>
              <a:t>‹#›</a:t>
            </a:fld>
            <a:endParaRPr lang="en-US"/>
          </a:p>
        </p:txBody>
      </p:sp>
    </p:spTree>
    <p:extLst>
      <p:ext uri="{BB962C8B-B14F-4D97-AF65-F5344CB8AC3E}">
        <p14:creationId xmlns:p14="http://schemas.microsoft.com/office/powerpoint/2010/main" val="38569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4BEDE-5DF3-B049-BE58-906EAEC77F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A71769-EC80-9A49-A54B-6B5EA46D4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D0D7ED-DDAA-B349-BE09-DF122AE1ECF1}"/>
              </a:ext>
            </a:extLst>
          </p:cNvPr>
          <p:cNvSpPr>
            <a:spLocks noGrp="1"/>
          </p:cNvSpPr>
          <p:nvPr>
            <p:ph type="dt" sz="half" idx="10"/>
          </p:nvPr>
        </p:nvSpPr>
        <p:spPr/>
        <p:txBody>
          <a:bodyPr/>
          <a:lstStyle/>
          <a:p>
            <a:fld id="{9CC2F581-4429-C640-9D2F-C864CA147108}" type="datetimeFigureOut">
              <a:rPr lang="en-US" smtClean="0"/>
              <a:t>6/9/20</a:t>
            </a:fld>
            <a:endParaRPr lang="en-US"/>
          </a:p>
        </p:txBody>
      </p:sp>
      <p:sp>
        <p:nvSpPr>
          <p:cNvPr id="5" name="Footer Placeholder 4">
            <a:extLst>
              <a:ext uri="{FF2B5EF4-FFF2-40B4-BE49-F238E27FC236}">
                <a16:creationId xmlns:a16="http://schemas.microsoft.com/office/drawing/2014/main" id="{C77C8D93-D5C7-914C-BC14-5541CCA11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6C58B-0BCA-A447-BE25-F0B01B905D24}"/>
              </a:ext>
            </a:extLst>
          </p:cNvPr>
          <p:cNvSpPr>
            <a:spLocks noGrp="1"/>
          </p:cNvSpPr>
          <p:nvPr>
            <p:ph type="sldNum" sz="quarter" idx="12"/>
          </p:nvPr>
        </p:nvSpPr>
        <p:spPr/>
        <p:txBody>
          <a:bodyPr/>
          <a:lstStyle/>
          <a:p>
            <a:fld id="{DFD17FBE-BDED-3F40-9263-557236047D51}" type="slidenum">
              <a:rPr lang="en-US" smtClean="0"/>
              <a:t>‹#›</a:t>
            </a:fld>
            <a:endParaRPr lang="en-US"/>
          </a:p>
        </p:txBody>
      </p:sp>
    </p:spTree>
    <p:extLst>
      <p:ext uri="{BB962C8B-B14F-4D97-AF65-F5344CB8AC3E}">
        <p14:creationId xmlns:p14="http://schemas.microsoft.com/office/powerpoint/2010/main" val="190757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0437-4546-674E-B81A-D3CF6B74A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13069-BC00-E748-9CBB-D3BA3603A0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36C1F0-6AAF-E245-9D2D-ADCAFB5993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E0A4E0-C53C-0848-8ADD-E9A7C32FB827}"/>
              </a:ext>
            </a:extLst>
          </p:cNvPr>
          <p:cNvSpPr>
            <a:spLocks noGrp="1"/>
          </p:cNvSpPr>
          <p:nvPr>
            <p:ph type="dt" sz="half" idx="10"/>
          </p:nvPr>
        </p:nvSpPr>
        <p:spPr/>
        <p:txBody>
          <a:bodyPr/>
          <a:lstStyle/>
          <a:p>
            <a:fld id="{9CC2F581-4429-C640-9D2F-C864CA147108}" type="datetimeFigureOut">
              <a:rPr lang="en-US" smtClean="0"/>
              <a:t>6/9/20</a:t>
            </a:fld>
            <a:endParaRPr lang="en-US"/>
          </a:p>
        </p:txBody>
      </p:sp>
      <p:sp>
        <p:nvSpPr>
          <p:cNvPr id="6" name="Footer Placeholder 5">
            <a:extLst>
              <a:ext uri="{FF2B5EF4-FFF2-40B4-BE49-F238E27FC236}">
                <a16:creationId xmlns:a16="http://schemas.microsoft.com/office/drawing/2014/main" id="{56F5B199-8A73-204F-BA0A-7ECD083B2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766F9-DE4D-074E-B375-F0687C6CCEC3}"/>
              </a:ext>
            </a:extLst>
          </p:cNvPr>
          <p:cNvSpPr>
            <a:spLocks noGrp="1"/>
          </p:cNvSpPr>
          <p:nvPr>
            <p:ph type="sldNum" sz="quarter" idx="12"/>
          </p:nvPr>
        </p:nvSpPr>
        <p:spPr/>
        <p:txBody>
          <a:bodyPr/>
          <a:lstStyle/>
          <a:p>
            <a:fld id="{DFD17FBE-BDED-3F40-9263-557236047D51}" type="slidenum">
              <a:rPr lang="en-US" smtClean="0"/>
              <a:t>‹#›</a:t>
            </a:fld>
            <a:endParaRPr lang="en-US"/>
          </a:p>
        </p:txBody>
      </p:sp>
    </p:spTree>
    <p:extLst>
      <p:ext uri="{BB962C8B-B14F-4D97-AF65-F5344CB8AC3E}">
        <p14:creationId xmlns:p14="http://schemas.microsoft.com/office/powerpoint/2010/main" val="264975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A40C-38CC-E449-B302-BD9BDAB56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E3A170-70FA-F84F-B8C1-9A080D716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0E4EC8-599B-9B49-888D-EC3AD40148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EBD21-EA72-8742-A7AA-1AF085AAE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B64F5-A68F-3349-965F-44A7336F06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9D2FF6-A69C-484E-9F16-8C47BCB04A2A}"/>
              </a:ext>
            </a:extLst>
          </p:cNvPr>
          <p:cNvSpPr>
            <a:spLocks noGrp="1"/>
          </p:cNvSpPr>
          <p:nvPr>
            <p:ph type="dt" sz="half" idx="10"/>
          </p:nvPr>
        </p:nvSpPr>
        <p:spPr/>
        <p:txBody>
          <a:bodyPr/>
          <a:lstStyle/>
          <a:p>
            <a:fld id="{9CC2F581-4429-C640-9D2F-C864CA147108}" type="datetimeFigureOut">
              <a:rPr lang="en-US" smtClean="0"/>
              <a:t>6/9/20</a:t>
            </a:fld>
            <a:endParaRPr lang="en-US"/>
          </a:p>
        </p:txBody>
      </p:sp>
      <p:sp>
        <p:nvSpPr>
          <p:cNvPr id="8" name="Footer Placeholder 7">
            <a:extLst>
              <a:ext uri="{FF2B5EF4-FFF2-40B4-BE49-F238E27FC236}">
                <a16:creationId xmlns:a16="http://schemas.microsoft.com/office/drawing/2014/main" id="{F7A9FCC6-0BA9-9A48-B937-5C1E26280D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FE2856-FAE9-1944-9C7C-8F97BE30DB02}"/>
              </a:ext>
            </a:extLst>
          </p:cNvPr>
          <p:cNvSpPr>
            <a:spLocks noGrp="1"/>
          </p:cNvSpPr>
          <p:nvPr>
            <p:ph type="sldNum" sz="quarter" idx="12"/>
          </p:nvPr>
        </p:nvSpPr>
        <p:spPr/>
        <p:txBody>
          <a:bodyPr/>
          <a:lstStyle/>
          <a:p>
            <a:fld id="{DFD17FBE-BDED-3F40-9263-557236047D51}" type="slidenum">
              <a:rPr lang="en-US" smtClean="0"/>
              <a:t>‹#›</a:t>
            </a:fld>
            <a:endParaRPr lang="en-US"/>
          </a:p>
        </p:txBody>
      </p:sp>
    </p:spTree>
    <p:extLst>
      <p:ext uri="{BB962C8B-B14F-4D97-AF65-F5344CB8AC3E}">
        <p14:creationId xmlns:p14="http://schemas.microsoft.com/office/powerpoint/2010/main" val="366531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BEDE-DC68-5543-8D04-80AAA16D93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353AE3-A2DF-7841-9D43-B1889E726D47}"/>
              </a:ext>
            </a:extLst>
          </p:cNvPr>
          <p:cNvSpPr>
            <a:spLocks noGrp="1"/>
          </p:cNvSpPr>
          <p:nvPr>
            <p:ph type="dt" sz="half" idx="10"/>
          </p:nvPr>
        </p:nvSpPr>
        <p:spPr/>
        <p:txBody>
          <a:bodyPr/>
          <a:lstStyle/>
          <a:p>
            <a:fld id="{9CC2F581-4429-C640-9D2F-C864CA147108}" type="datetimeFigureOut">
              <a:rPr lang="en-US" smtClean="0"/>
              <a:t>6/9/20</a:t>
            </a:fld>
            <a:endParaRPr lang="en-US"/>
          </a:p>
        </p:txBody>
      </p:sp>
      <p:sp>
        <p:nvSpPr>
          <p:cNvPr id="4" name="Footer Placeholder 3">
            <a:extLst>
              <a:ext uri="{FF2B5EF4-FFF2-40B4-BE49-F238E27FC236}">
                <a16:creationId xmlns:a16="http://schemas.microsoft.com/office/drawing/2014/main" id="{EF909752-FFC6-5546-9692-C8699E05F0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24A6B1-1633-1D48-AFA4-EFB4EBB6D4BD}"/>
              </a:ext>
            </a:extLst>
          </p:cNvPr>
          <p:cNvSpPr>
            <a:spLocks noGrp="1"/>
          </p:cNvSpPr>
          <p:nvPr>
            <p:ph type="sldNum" sz="quarter" idx="12"/>
          </p:nvPr>
        </p:nvSpPr>
        <p:spPr/>
        <p:txBody>
          <a:bodyPr/>
          <a:lstStyle/>
          <a:p>
            <a:fld id="{DFD17FBE-BDED-3F40-9263-557236047D51}" type="slidenum">
              <a:rPr lang="en-US" smtClean="0"/>
              <a:t>‹#›</a:t>
            </a:fld>
            <a:endParaRPr lang="en-US"/>
          </a:p>
        </p:txBody>
      </p:sp>
    </p:spTree>
    <p:extLst>
      <p:ext uri="{BB962C8B-B14F-4D97-AF65-F5344CB8AC3E}">
        <p14:creationId xmlns:p14="http://schemas.microsoft.com/office/powerpoint/2010/main" val="308797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694954-0247-A546-AD9A-074DCC966E58}"/>
              </a:ext>
            </a:extLst>
          </p:cNvPr>
          <p:cNvSpPr>
            <a:spLocks noGrp="1"/>
          </p:cNvSpPr>
          <p:nvPr>
            <p:ph type="dt" sz="half" idx="10"/>
          </p:nvPr>
        </p:nvSpPr>
        <p:spPr/>
        <p:txBody>
          <a:bodyPr/>
          <a:lstStyle/>
          <a:p>
            <a:fld id="{9CC2F581-4429-C640-9D2F-C864CA147108}" type="datetimeFigureOut">
              <a:rPr lang="en-US" smtClean="0"/>
              <a:t>6/9/20</a:t>
            </a:fld>
            <a:endParaRPr lang="en-US"/>
          </a:p>
        </p:txBody>
      </p:sp>
      <p:sp>
        <p:nvSpPr>
          <p:cNvPr id="3" name="Footer Placeholder 2">
            <a:extLst>
              <a:ext uri="{FF2B5EF4-FFF2-40B4-BE49-F238E27FC236}">
                <a16:creationId xmlns:a16="http://schemas.microsoft.com/office/drawing/2014/main" id="{24083998-B822-D548-9AC6-CDB54D251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2DCAE4-8719-654B-854F-D9A69C254701}"/>
              </a:ext>
            </a:extLst>
          </p:cNvPr>
          <p:cNvSpPr>
            <a:spLocks noGrp="1"/>
          </p:cNvSpPr>
          <p:nvPr>
            <p:ph type="sldNum" sz="quarter" idx="12"/>
          </p:nvPr>
        </p:nvSpPr>
        <p:spPr/>
        <p:txBody>
          <a:bodyPr/>
          <a:lstStyle/>
          <a:p>
            <a:fld id="{DFD17FBE-BDED-3F40-9263-557236047D51}" type="slidenum">
              <a:rPr lang="en-US" smtClean="0"/>
              <a:t>‹#›</a:t>
            </a:fld>
            <a:endParaRPr lang="en-US"/>
          </a:p>
        </p:txBody>
      </p:sp>
    </p:spTree>
    <p:extLst>
      <p:ext uri="{BB962C8B-B14F-4D97-AF65-F5344CB8AC3E}">
        <p14:creationId xmlns:p14="http://schemas.microsoft.com/office/powerpoint/2010/main" val="249543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B8C9-B682-E44D-80B1-B34BA9222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66B39A-3843-444E-B503-ADC4290A2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EC0AE8-916B-9B48-A506-7C1EFD7B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E8B28-F001-4746-B166-F72C9AA4025B}"/>
              </a:ext>
            </a:extLst>
          </p:cNvPr>
          <p:cNvSpPr>
            <a:spLocks noGrp="1"/>
          </p:cNvSpPr>
          <p:nvPr>
            <p:ph type="dt" sz="half" idx="10"/>
          </p:nvPr>
        </p:nvSpPr>
        <p:spPr/>
        <p:txBody>
          <a:bodyPr/>
          <a:lstStyle/>
          <a:p>
            <a:fld id="{9CC2F581-4429-C640-9D2F-C864CA147108}" type="datetimeFigureOut">
              <a:rPr lang="en-US" smtClean="0"/>
              <a:t>6/9/20</a:t>
            </a:fld>
            <a:endParaRPr lang="en-US"/>
          </a:p>
        </p:txBody>
      </p:sp>
      <p:sp>
        <p:nvSpPr>
          <p:cNvPr id="6" name="Footer Placeholder 5">
            <a:extLst>
              <a:ext uri="{FF2B5EF4-FFF2-40B4-BE49-F238E27FC236}">
                <a16:creationId xmlns:a16="http://schemas.microsoft.com/office/drawing/2014/main" id="{DC0A0295-616C-2C49-8E11-5CD6F3407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5DD6E-1145-5245-92A1-BF504BD1E544}"/>
              </a:ext>
            </a:extLst>
          </p:cNvPr>
          <p:cNvSpPr>
            <a:spLocks noGrp="1"/>
          </p:cNvSpPr>
          <p:nvPr>
            <p:ph type="sldNum" sz="quarter" idx="12"/>
          </p:nvPr>
        </p:nvSpPr>
        <p:spPr/>
        <p:txBody>
          <a:bodyPr/>
          <a:lstStyle/>
          <a:p>
            <a:fld id="{DFD17FBE-BDED-3F40-9263-557236047D51}" type="slidenum">
              <a:rPr lang="en-US" smtClean="0"/>
              <a:t>‹#›</a:t>
            </a:fld>
            <a:endParaRPr lang="en-US"/>
          </a:p>
        </p:txBody>
      </p:sp>
    </p:spTree>
    <p:extLst>
      <p:ext uri="{BB962C8B-B14F-4D97-AF65-F5344CB8AC3E}">
        <p14:creationId xmlns:p14="http://schemas.microsoft.com/office/powerpoint/2010/main" val="275314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5A84-1063-ED42-9A73-020DDF8EA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3A209D-E10B-4043-B440-D954D0F4C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3338DB-1D47-F643-BAA1-36982FFB8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1D4B7-F4E3-B245-8805-CBF122ABCC58}"/>
              </a:ext>
            </a:extLst>
          </p:cNvPr>
          <p:cNvSpPr>
            <a:spLocks noGrp="1"/>
          </p:cNvSpPr>
          <p:nvPr>
            <p:ph type="dt" sz="half" idx="10"/>
          </p:nvPr>
        </p:nvSpPr>
        <p:spPr/>
        <p:txBody>
          <a:bodyPr/>
          <a:lstStyle/>
          <a:p>
            <a:fld id="{9CC2F581-4429-C640-9D2F-C864CA147108}" type="datetimeFigureOut">
              <a:rPr lang="en-US" smtClean="0"/>
              <a:t>6/9/20</a:t>
            </a:fld>
            <a:endParaRPr lang="en-US"/>
          </a:p>
        </p:txBody>
      </p:sp>
      <p:sp>
        <p:nvSpPr>
          <p:cNvPr id="6" name="Footer Placeholder 5">
            <a:extLst>
              <a:ext uri="{FF2B5EF4-FFF2-40B4-BE49-F238E27FC236}">
                <a16:creationId xmlns:a16="http://schemas.microsoft.com/office/drawing/2014/main" id="{F36410FF-150F-3043-965D-5CDC02908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D83DD2-4632-1947-8D1D-3C4C6550FFA5}"/>
              </a:ext>
            </a:extLst>
          </p:cNvPr>
          <p:cNvSpPr>
            <a:spLocks noGrp="1"/>
          </p:cNvSpPr>
          <p:nvPr>
            <p:ph type="sldNum" sz="quarter" idx="12"/>
          </p:nvPr>
        </p:nvSpPr>
        <p:spPr/>
        <p:txBody>
          <a:bodyPr/>
          <a:lstStyle/>
          <a:p>
            <a:fld id="{DFD17FBE-BDED-3F40-9263-557236047D51}" type="slidenum">
              <a:rPr lang="en-US" smtClean="0"/>
              <a:t>‹#›</a:t>
            </a:fld>
            <a:endParaRPr lang="en-US"/>
          </a:p>
        </p:txBody>
      </p:sp>
    </p:spTree>
    <p:extLst>
      <p:ext uri="{BB962C8B-B14F-4D97-AF65-F5344CB8AC3E}">
        <p14:creationId xmlns:p14="http://schemas.microsoft.com/office/powerpoint/2010/main" val="166863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B285C-6DD0-9345-A546-CAFE57B82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D09A80-DE95-044A-B174-2A2EA6AF51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C2780-720F-3144-8A9C-C636300B8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2F581-4429-C640-9D2F-C864CA147108}" type="datetimeFigureOut">
              <a:rPr lang="en-US" smtClean="0"/>
              <a:t>6/9/20</a:t>
            </a:fld>
            <a:endParaRPr lang="en-US"/>
          </a:p>
        </p:txBody>
      </p:sp>
      <p:sp>
        <p:nvSpPr>
          <p:cNvPr id="5" name="Footer Placeholder 4">
            <a:extLst>
              <a:ext uri="{FF2B5EF4-FFF2-40B4-BE49-F238E27FC236}">
                <a16:creationId xmlns:a16="http://schemas.microsoft.com/office/drawing/2014/main" id="{5D40D2D5-B104-CC4F-97B6-60FA86A6B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678A89-9407-0443-BAAD-5D63F2FF0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17FBE-BDED-3F40-9263-557236047D51}" type="slidenum">
              <a:rPr lang="en-US" smtClean="0"/>
              <a:t>‹#›</a:t>
            </a:fld>
            <a:endParaRPr lang="en-US"/>
          </a:p>
        </p:txBody>
      </p:sp>
    </p:spTree>
    <p:extLst>
      <p:ext uri="{BB962C8B-B14F-4D97-AF65-F5344CB8AC3E}">
        <p14:creationId xmlns:p14="http://schemas.microsoft.com/office/powerpoint/2010/main" val="63544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86D0711A-3AE0-FF42-8EAD-B7296AA628B6}"/>
              </a:ext>
            </a:extLst>
          </p:cNvPr>
          <p:cNvPicPr>
            <a:picLocks noChangeAspect="1"/>
          </p:cNvPicPr>
          <p:nvPr/>
        </p:nvPicPr>
        <p:blipFill>
          <a:blip r:embed="rId2">
            <a:alphaModFix amt="20000"/>
          </a:blip>
          <a:stretch>
            <a:fillRect/>
          </a:stretch>
        </p:blipFill>
        <p:spPr>
          <a:xfrm>
            <a:off x="1021819" y="1224403"/>
            <a:ext cx="9755669" cy="4409193"/>
          </a:xfrm>
          <a:prstGeom prst="rect">
            <a:avLst/>
          </a:prstGeom>
        </p:spPr>
      </p:pic>
      <p:sp>
        <p:nvSpPr>
          <p:cNvPr id="5" name="Title 1">
            <a:extLst>
              <a:ext uri="{FF2B5EF4-FFF2-40B4-BE49-F238E27FC236}">
                <a16:creationId xmlns:a16="http://schemas.microsoft.com/office/drawing/2014/main" id="{D5AE1A82-0860-5148-9928-71E39E7AFFC1}"/>
              </a:ext>
            </a:extLst>
          </p:cNvPr>
          <p:cNvSpPr>
            <a:spLocks noGrp="1"/>
          </p:cNvSpPr>
          <p:nvPr>
            <p:ph type="ctrTitle"/>
          </p:nvPr>
        </p:nvSpPr>
        <p:spPr>
          <a:xfrm>
            <a:off x="1524000" y="1407319"/>
            <a:ext cx="9144000" cy="2387600"/>
          </a:xfrm>
        </p:spPr>
        <p:txBody>
          <a:bodyPr/>
          <a:lstStyle/>
          <a:p>
            <a:r>
              <a:rPr lang="en-US" b="1" dirty="0"/>
              <a:t>Greater Cleveland Superintendent Association</a:t>
            </a:r>
          </a:p>
        </p:txBody>
      </p:sp>
      <p:sp>
        <p:nvSpPr>
          <p:cNvPr id="6" name="Subtitle 2">
            <a:extLst>
              <a:ext uri="{FF2B5EF4-FFF2-40B4-BE49-F238E27FC236}">
                <a16:creationId xmlns:a16="http://schemas.microsoft.com/office/drawing/2014/main" id="{2E23DB9E-1974-6C4F-BC0F-9C5A2A34E134}"/>
              </a:ext>
            </a:extLst>
          </p:cNvPr>
          <p:cNvSpPr>
            <a:spLocks noGrp="1"/>
          </p:cNvSpPr>
          <p:nvPr>
            <p:ph type="subTitle" idx="1"/>
          </p:nvPr>
        </p:nvSpPr>
        <p:spPr>
          <a:xfrm>
            <a:off x="1524000" y="3977834"/>
            <a:ext cx="9144000" cy="1655762"/>
          </a:xfrm>
        </p:spPr>
        <p:txBody>
          <a:bodyPr/>
          <a:lstStyle/>
          <a:p>
            <a:r>
              <a:rPr lang="en-US" b="1" dirty="0"/>
              <a:t>June 9, 2020</a:t>
            </a:r>
          </a:p>
        </p:txBody>
      </p:sp>
    </p:spTree>
    <p:extLst>
      <p:ext uri="{BB962C8B-B14F-4D97-AF65-F5344CB8AC3E}">
        <p14:creationId xmlns:p14="http://schemas.microsoft.com/office/powerpoint/2010/main" val="156061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D9A6-1014-3542-A78D-7E88AEF4416A}"/>
              </a:ext>
            </a:extLst>
          </p:cNvPr>
          <p:cNvSpPr>
            <a:spLocks noGrp="1"/>
          </p:cNvSpPr>
          <p:nvPr>
            <p:ph type="title"/>
          </p:nvPr>
        </p:nvSpPr>
        <p:spPr/>
        <p:txBody>
          <a:bodyPr/>
          <a:lstStyle/>
          <a:p>
            <a:r>
              <a:rPr lang="en-US" dirty="0"/>
              <a:t>And Then Comes Senate Bill 320…</a:t>
            </a:r>
          </a:p>
        </p:txBody>
      </p:sp>
      <p:sp>
        <p:nvSpPr>
          <p:cNvPr id="3" name="Content Placeholder 2">
            <a:extLst>
              <a:ext uri="{FF2B5EF4-FFF2-40B4-BE49-F238E27FC236}">
                <a16:creationId xmlns:a16="http://schemas.microsoft.com/office/drawing/2014/main" id="{99929A30-3CA8-9947-9ED8-9F21D931AD03}"/>
              </a:ext>
            </a:extLst>
          </p:cNvPr>
          <p:cNvSpPr>
            <a:spLocks noGrp="1"/>
          </p:cNvSpPr>
          <p:nvPr>
            <p:ph idx="1"/>
          </p:nvPr>
        </p:nvSpPr>
        <p:spPr/>
        <p:txBody>
          <a:bodyPr>
            <a:normAutofit/>
          </a:bodyPr>
          <a:lstStyle/>
          <a:p>
            <a:r>
              <a:rPr lang="en-US" dirty="0"/>
              <a:t>The Board of Education determines: </a:t>
            </a:r>
          </a:p>
          <a:p>
            <a:pPr lvl="1"/>
            <a:r>
              <a:rPr lang="en-US" dirty="0"/>
              <a:t>If and when their buildings will be open for instruction with students in attendance</a:t>
            </a:r>
          </a:p>
          <a:p>
            <a:pPr lvl="1"/>
            <a:r>
              <a:rPr lang="en-US" dirty="0"/>
              <a:t>What safety measures will be taken </a:t>
            </a:r>
          </a:p>
          <a:p>
            <a:pPr lvl="1"/>
            <a:r>
              <a:rPr lang="en-US" dirty="0"/>
              <a:t>If and when buildings are closed down </a:t>
            </a:r>
          </a:p>
          <a:p>
            <a:endParaRPr lang="en-US" dirty="0"/>
          </a:p>
          <a:p>
            <a:pPr marL="0" indent="0">
              <a:buNone/>
            </a:pPr>
            <a:endParaRPr lang="en-US" dirty="0"/>
          </a:p>
        </p:txBody>
      </p:sp>
      <p:pic>
        <p:nvPicPr>
          <p:cNvPr id="4" name="Picture 3">
            <a:extLst>
              <a:ext uri="{FF2B5EF4-FFF2-40B4-BE49-F238E27FC236}">
                <a16:creationId xmlns:a16="http://schemas.microsoft.com/office/drawing/2014/main" id="{35663643-1D50-5544-A496-F3D25FF26FFD}"/>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313973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D477-EA55-D348-820B-39A6ACB7F53C}"/>
              </a:ext>
            </a:extLst>
          </p:cNvPr>
          <p:cNvSpPr>
            <a:spLocks noGrp="1"/>
          </p:cNvSpPr>
          <p:nvPr>
            <p:ph type="title"/>
          </p:nvPr>
        </p:nvSpPr>
        <p:spPr/>
        <p:txBody>
          <a:bodyPr/>
          <a:lstStyle/>
          <a:p>
            <a:r>
              <a:rPr lang="en-US" dirty="0"/>
              <a:t>And Then Comes Senate Bill 320…</a:t>
            </a:r>
          </a:p>
        </p:txBody>
      </p:sp>
      <p:sp>
        <p:nvSpPr>
          <p:cNvPr id="3" name="Content Placeholder 2">
            <a:extLst>
              <a:ext uri="{FF2B5EF4-FFF2-40B4-BE49-F238E27FC236}">
                <a16:creationId xmlns:a16="http://schemas.microsoft.com/office/drawing/2014/main" id="{A87E5E7A-EF12-8342-ABEF-D68AC944114A}"/>
              </a:ext>
            </a:extLst>
          </p:cNvPr>
          <p:cNvSpPr>
            <a:spLocks noGrp="1"/>
          </p:cNvSpPr>
          <p:nvPr>
            <p:ph idx="1"/>
          </p:nvPr>
        </p:nvSpPr>
        <p:spPr/>
        <p:txBody>
          <a:bodyPr/>
          <a:lstStyle/>
          <a:p>
            <a:r>
              <a:rPr lang="en-US" dirty="0"/>
              <a:t>“No other public official shall prohibit a district or school from opening its school buildings for instruction with students in attendance, cause a district or school to close its school buildings, or require the district or school to adopt health safety measures and guidelines to address COVID-19”</a:t>
            </a:r>
          </a:p>
          <a:p>
            <a:endParaRPr lang="en-US" dirty="0"/>
          </a:p>
        </p:txBody>
      </p:sp>
      <p:pic>
        <p:nvPicPr>
          <p:cNvPr id="4" name="Picture 3">
            <a:extLst>
              <a:ext uri="{FF2B5EF4-FFF2-40B4-BE49-F238E27FC236}">
                <a16:creationId xmlns:a16="http://schemas.microsoft.com/office/drawing/2014/main" id="{F77748B0-C09F-454C-AC85-194CC70AA224}"/>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20059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9A399-8B28-4045-9AB9-E473DBFAF5CB}"/>
              </a:ext>
            </a:extLst>
          </p:cNvPr>
          <p:cNvSpPr>
            <a:spLocks noGrp="1"/>
          </p:cNvSpPr>
          <p:nvPr>
            <p:ph type="title"/>
          </p:nvPr>
        </p:nvSpPr>
        <p:spPr/>
        <p:txBody>
          <a:bodyPr/>
          <a:lstStyle/>
          <a:p>
            <a:r>
              <a:rPr lang="en-US" dirty="0"/>
              <a:t>And Then Comes Senate Bill 320…</a:t>
            </a:r>
          </a:p>
        </p:txBody>
      </p:sp>
      <p:sp>
        <p:nvSpPr>
          <p:cNvPr id="3" name="Content Placeholder 2">
            <a:extLst>
              <a:ext uri="{FF2B5EF4-FFF2-40B4-BE49-F238E27FC236}">
                <a16:creationId xmlns:a16="http://schemas.microsoft.com/office/drawing/2014/main" id="{DD837281-68F1-6A46-B5AC-1673688916B7}"/>
              </a:ext>
            </a:extLst>
          </p:cNvPr>
          <p:cNvSpPr>
            <a:spLocks noGrp="1"/>
          </p:cNvSpPr>
          <p:nvPr>
            <p:ph idx="1"/>
          </p:nvPr>
        </p:nvSpPr>
        <p:spPr/>
        <p:txBody>
          <a:bodyPr/>
          <a:lstStyle/>
          <a:p>
            <a:r>
              <a:rPr lang="en-US" dirty="0"/>
              <a:t>Parents:</a:t>
            </a:r>
          </a:p>
          <a:p>
            <a:pPr lvl="1"/>
            <a:r>
              <a:rPr lang="en-US" dirty="0"/>
              <a:t>May determine whether the building has adequate safety measures to address COVID-19</a:t>
            </a:r>
          </a:p>
          <a:p>
            <a:pPr lvl="1"/>
            <a:r>
              <a:rPr lang="en-US" dirty="0"/>
              <a:t>No public official shall prohibit a parent from providing instruction in a particular building because of the implications of COVID-19</a:t>
            </a:r>
          </a:p>
          <a:p>
            <a:pPr lvl="1"/>
            <a:r>
              <a:rPr lang="en-US" dirty="0"/>
              <a:t>No public official shall require a parent to adopt health safety measures and guidelines to address COVID-19 </a:t>
            </a:r>
          </a:p>
        </p:txBody>
      </p:sp>
      <p:pic>
        <p:nvPicPr>
          <p:cNvPr id="4" name="Picture 3">
            <a:extLst>
              <a:ext uri="{FF2B5EF4-FFF2-40B4-BE49-F238E27FC236}">
                <a16:creationId xmlns:a16="http://schemas.microsoft.com/office/drawing/2014/main" id="{FD80EDAC-5800-8D4E-B3EE-FB40612584E1}"/>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37657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FE7F36-A3B1-7E4F-8C41-9A247A953626}"/>
              </a:ext>
            </a:extLst>
          </p:cNvPr>
          <p:cNvSpPr txBox="1"/>
          <p:nvPr/>
        </p:nvSpPr>
        <p:spPr>
          <a:xfrm>
            <a:off x="1444978" y="2598003"/>
            <a:ext cx="9302044" cy="923330"/>
          </a:xfrm>
          <a:prstGeom prst="rect">
            <a:avLst/>
          </a:prstGeom>
          <a:noFill/>
        </p:spPr>
        <p:txBody>
          <a:bodyPr wrap="square" rtlCol="0">
            <a:spAutoFit/>
          </a:bodyPr>
          <a:lstStyle/>
          <a:p>
            <a:pPr algn="ctr"/>
            <a:r>
              <a:rPr lang="en-US" sz="5400" dirty="0"/>
              <a:t>In Other News…</a:t>
            </a:r>
          </a:p>
        </p:txBody>
      </p:sp>
      <p:pic>
        <p:nvPicPr>
          <p:cNvPr id="3" name="Picture 2">
            <a:extLst>
              <a:ext uri="{FF2B5EF4-FFF2-40B4-BE49-F238E27FC236}">
                <a16:creationId xmlns:a16="http://schemas.microsoft.com/office/drawing/2014/main" id="{0CD79FED-25FB-3447-87C7-5B9470389ACA}"/>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217919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EB28-17C4-A646-979A-719D367D4F53}"/>
              </a:ext>
            </a:extLst>
          </p:cNvPr>
          <p:cNvSpPr>
            <a:spLocks noGrp="1"/>
          </p:cNvSpPr>
          <p:nvPr>
            <p:ph type="title"/>
          </p:nvPr>
        </p:nvSpPr>
        <p:spPr/>
        <p:txBody>
          <a:bodyPr/>
          <a:lstStyle/>
          <a:p>
            <a:r>
              <a:rPr lang="en-US" dirty="0"/>
              <a:t>HB 123—School Security/Suicide Awareness</a:t>
            </a:r>
          </a:p>
        </p:txBody>
      </p:sp>
      <p:sp>
        <p:nvSpPr>
          <p:cNvPr id="3" name="Content Placeholder 2">
            <a:extLst>
              <a:ext uri="{FF2B5EF4-FFF2-40B4-BE49-F238E27FC236}">
                <a16:creationId xmlns:a16="http://schemas.microsoft.com/office/drawing/2014/main" id="{B56AE71B-650B-AC43-950C-A24D991E3C46}"/>
              </a:ext>
            </a:extLst>
          </p:cNvPr>
          <p:cNvSpPr>
            <a:spLocks noGrp="1"/>
          </p:cNvSpPr>
          <p:nvPr>
            <p:ph idx="1"/>
          </p:nvPr>
        </p:nvSpPr>
        <p:spPr>
          <a:xfrm>
            <a:off x="436605" y="1722396"/>
            <a:ext cx="8701216" cy="4351338"/>
          </a:xfrm>
        </p:spPr>
        <p:txBody>
          <a:bodyPr>
            <a:normAutofit lnSpcReduction="10000"/>
          </a:bodyPr>
          <a:lstStyle/>
          <a:p>
            <a:r>
              <a:rPr lang="en-US" dirty="0"/>
              <a:t>Anonymous Reporting Program</a:t>
            </a:r>
          </a:p>
          <a:p>
            <a:pPr lvl="1"/>
            <a:r>
              <a:rPr lang="en-US" dirty="0"/>
              <a:t>First year after bill’s effective date</a:t>
            </a:r>
          </a:p>
          <a:p>
            <a:r>
              <a:rPr lang="en-US" dirty="0"/>
              <a:t>School Threat Assessment Team </a:t>
            </a:r>
          </a:p>
          <a:p>
            <a:pPr lvl="1"/>
            <a:r>
              <a:rPr lang="en-US" dirty="0"/>
              <a:t>Second year after bill’s effective date </a:t>
            </a:r>
          </a:p>
          <a:p>
            <a:r>
              <a:rPr lang="en-US" dirty="0"/>
              <a:t>Training Programs in Suicide Awareness and Prevention and Social Inclusion</a:t>
            </a:r>
          </a:p>
          <a:p>
            <a:pPr lvl="1"/>
            <a:r>
              <a:rPr lang="en-US" dirty="0"/>
              <a:t>“Next school year” after at least two years after effective date  </a:t>
            </a:r>
          </a:p>
          <a:p>
            <a:r>
              <a:rPr lang="en-US" dirty="0"/>
              <a:t>Student-Led Violence Prevention Clubs</a:t>
            </a:r>
          </a:p>
          <a:p>
            <a:r>
              <a:rPr lang="en-US" dirty="0"/>
              <a:t>Emergency Management Plans </a:t>
            </a:r>
          </a:p>
          <a:p>
            <a:pPr lvl="1"/>
            <a:r>
              <a:rPr lang="en-US" dirty="0"/>
              <a:t>Overseen by Department of Public Safety </a:t>
            </a:r>
          </a:p>
        </p:txBody>
      </p:sp>
      <p:pic>
        <p:nvPicPr>
          <p:cNvPr id="5" name="Picture 4">
            <a:extLst>
              <a:ext uri="{FF2B5EF4-FFF2-40B4-BE49-F238E27FC236}">
                <a16:creationId xmlns:a16="http://schemas.microsoft.com/office/drawing/2014/main" id="{0A13ACE4-B8D9-DD4A-A091-31E4462BD1E9}"/>
              </a:ext>
            </a:extLst>
          </p:cNvPr>
          <p:cNvPicPr>
            <a:picLocks noChangeAspect="1"/>
          </p:cNvPicPr>
          <p:nvPr/>
        </p:nvPicPr>
        <p:blipFill>
          <a:blip r:embed="rId2"/>
          <a:stretch>
            <a:fillRect/>
          </a:stretch>
        </p:blipFill>
        <p:spPr>
          <a:xfrm>
            <a:off x="9101822" y="1696372"/>
            <a:ext cx="2653573" cy="3465255"/>
          </a:xfrm>
          <a:prstGeom prst="rect">
            <a:avLst/>
          </a:prstGeom>
        </p:spPr>
      </p:pic>
      <p:pic>
        <p:nvPicPr>
          <p:cNvPr id="6" name="Picture 5">
            <a:extLst>
              <a:ext uri="{FF2B5EF4-FFF2-40B4-BE49-F238E27FC236}">
                <a16:creationId xmlns:a16="http://schemas.microsoft.com/office/drawing/2014/main" id="{AC5E78A5-9AD5-8040-95AA-6819851962ED}"/>
              </a:ext>
            </a:extLst>
          </p:cNvPr>
          <p:cNvPicPr>
            <a:picLocks noChangeAspect="1"/>
          </p:cNvPicPr>
          <p:nvPr/>
        </p:nvPicPr>
        <p:blipFill>
          <a:blip r:embed="rId3"/>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247572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458A-A15C-4549-86FE-DCBC7BBFFA5F}"/>
              </a:ext>
            </a:extLst>
          </p:cNvPr>
          <p:cNvSpPr>
            <a:spLocks noGrp="1"/>
          </p:cNvSpPr>
          <p:nvPr>
            <p:ph type="title"/>
          </p:nvPr>
        </p:nvSpPr>
        <p:spPr/>
        <p:txBody>
          <a:bodyPr/>
          <a:lstStyle/>
          <a:p>
            <a:r>
              <a:rPr lang="en-US" dirty="0"/>
              <a:t>HB 164—Student Religious Expression </a:t>
            </a:r>
          </a:p>
        </p:txBody>
      </p:sp>
      <p:sp>
        <p:nvSpPr>
          <p:cNvPr id="3" name="Content Placeholder 2">
            <a:extLst>
              <a:ext uri="{FF2B5EF4-FFF2-40B4-BE49-F238E27FC236}">
                <a16:creationId xmlns:a16="http://schemas.microsoft.com/office/drawing/2014/main" id="{ED5FF8B2-457F-8F42-AC9B-EB256C131E66}"/>
              </a:ext>
            </a:extLst>
          </p:cNvPr>
          <p:cNvSpPr>
            <a:spLocks noGrp="1"/>
          </p:cNvSpPr>
          <p:nvPr>
            <p:ph idx="1"/>
          </p:nvPr>
        </p:nvSpPr>
        <p:spPr>
          <a:xfrm>
            <a:off x="838200" y="1825625"/>
            <a:ext cx="8475133" cy="4351338"/>
          </a:xfrm>
        </p:spPr>
        <p:txBody>
          <a:bodyPr/>
          <a:lstStyle/>
          <a:p>
            <a:r>
              <a:rPr lang="en-US" dirty="0"/>
              <a:t>“Ohio Student Religious Liberties Act of 2019.” </a:t>
            </a:r>
            <a:endParaRPr lang="en-US" dirty="0">
              <a:effectLst/>
            </a:endParaRPr>
          </a:p>
          <a:p>
            <a:endParaRPr lang="en-US" dirty="0"/>
          </a:p>
          <a:p>
            <a:r>
              <a:rPr lang="en-US" dirty="0"/>
              <a:t>Requires public schools to give students who wish to meet for the purpose of religious expression the same access to school facilities given to secular student groups, without regard to the content of the expression. </a:t>
            </a:r>
            <a:endParaRPr lang="en-US" dirty="0">
              <a:effectLst/>
            </a:endParaRPr>
          </a:p>
          <a:p>
            <a:endParaRPr lang="en-US" dirty="0"/>
          </a:p>
        </p:txBody>
      </p:sp>
      <p:pic>
        <p:nvPicPr>
          <p:cNvPr id="5" name="Picture 4">
            <a:extLst>
              <a:ext uri="{FF2B5EF4-FFF2-40B4-BE49-F238E27FC236}">
                <a16:creationId xmlns:a16="http://schemas.microsoft.com/office/drawing/2014/main" id="{6D13CD17-9A47-F845-8EB8-3A1E024379A1}"/>
              </a:ext>
            </a:extLst>
          </p:cNvPr>
          <p:cNvPicPr>
            <a:picLocks noChangeAspect="1"/>
          </p:cNvPicPr>
          <p:nvPr/>
        </p:nvPicPr>
        <p:blipFill>
          <a:blip r:embed="rId2"/>
          <a:stretch>
            <a:fillRect/>
          </a:stretch>
        </p:blipFill>
        <p:spPr>
          <a:xfrm>
            <a:off x="9189156" y="2314711"/>
            <a:ext cx="2379133" cy="3127944"/>
          </a:xfrm>
          <a:prstGeom prst="rect">
            <a:avLst/>
          </a:prstGeom>
        </p:spPr>
      </p:pic>
      <p:pic>
        <p:nvPicPr>
          <p:cNvPr id="6" name="Picture 5">
            <a:extLst>
              <a:ext uri="{FF2B5EF4-FFF2-40B4-BE49-F238E27FC236}">
                <a16:creationId xmlns:a16="http://schemas.microsoft.com/office/drawing/2014/main" id="{03BDD44C-2A5B-F24B-A062-1F5E662C3B54}"/>
              </a:ext>
            </a:extLst>
          </p:cNvPr>
          <p:cNvPicPr>
            <a:picLocks noChangeAspect="1"/>
          </p:cNvPicPr>
          <p:nvPr/>
        </p:nvPicPr>
        <p:blipFill>
          <a:blip r:embed="rId3"/>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83557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9507-1A06-FF47-859C-26DB5C64D502}"/>
              </a:ext>
            </a:extLst>
          </p:cNvPr>
          <p:cNvSpPr>
            <a:spLocks noGrp="1"/>
          </p:cNvSpPr>
          <p:nvPr>
            <p:ph type="title"/>
          </p:nvPr>
        </p:nvSpPr>
        <p:spPr/>
        <p:txBody>
          <a:bodyPr/>
          <a:lstStyle/>
          <a:p>
            <a:r>
              <a:rPr lang="en-US" dirty="0"/>
              <a:t>HB 164—Student Religious Expression </a:t>
            </a:r>
          </a:p>
        </p:txBody>
      </p:sp>
      <p:sp>
        <p:nvSpPr>
          <p:cNvPr id="3" name="Content Placeholder 2">
            <a:extLst>
              <a:ext uri="{FF2B5EF4-FFF2-40B4-BE49-F238E27FC236}">
                <a16:creationId xmlns:a16="http://schemas.microsoft.com/office/drawing/2014/main" id="{7228D573-1305-C842-B9D4-A127CA644CCB}"/>
              </a:ext>
            </a:extLst>
          </p:cNvPr>
          <p:cNvSpPr>
            <a:spLocks noGrp="1"/>
          </p:cNvSpPr>
          <p:nvPr>
            <p:ph idx="1"/>
          </p:nvPr>
        </p:nvSpPr>
        <p:spPr>
          <a:xfrm>
            <a:off x="643467" y="1690688"/>
            <a:ext cx="10710333" cy="4486275"/>
          </a:xfrm>
        </p:spPr>
        <p:txBody>
          <a:bodyPr>
            <a:normAutofit lnSpcReduction="10000"/>
          </a:bodyPr>
          <a:lstStyle/>
          <a:p>
            <a:r>
              <a:rPr lang="en-US" dirty="0"/>
              <a:t>Removes a current provision that permits a school district to limit the exercise or expression of religion to lunch periods or other noninstructional time periods. </a:t>
            </a:r>
          </a:p>
          <a:p>
            <a:endParaRPr lang="en-US" dirty="0">
              <a:effectLst/>
            </a:endParaRPr>
          </a:p>
          <a:p>
            <a:r>
              <a:rPr lang="en-US" dirty="0"/>
              <a:t>Prohibits public schools from restricting a student from engaging in religious expression in the completion of homework, artwork, or other assignments. </a:t>
            </a:r>
          </a:p>
          <a:p>
            <a:endParaRPr lang="en-US" dirty="0"/>
          </a:p>
          <a:p>
            <a:r>
              <a:rPr lang="en-US" dirty="0"/>
              <a:t>Prohibits public schools from rewarding or penalizing a student based on the religious content of the student’s homework, artwork, or other assignments. </a:t>
            </a:r>
            <a:endParaRPr lang="en-US" dirty="0">
              <a:effectLst/>
            </a:endParaRPr>
          </a:p>
          <a:p>
            <a:endParaRPr lang="en-US" dirty="0">
              <a:effectLst/>
            </a:endParaRPr>
          </a:p>
          <a:p>
            <a:endParaRPr lang="en-US" dirty="0"/>
          </a:p>
        </p:txBody>
      </p:sp>
      <p:pic>
        <p:nvPicPr>
          <p:cNvPr id="4" name="Picture 3">
            <a:extLst>
              <a:ext uri="{FF2B5EF4-FFF2-40B4-BE49-F238E27FC236}">
                <a16:creationId xmlns:a16="http://schemas.microsoft.com/office/drawing/2014/main" id="{9430688F-EF34-6340-B021-990EACC0E69B}"/>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312579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84B5-90A9-144C-B6EF-F2E959FF2248}"/>
              </a:ext>
            </a:extLst>
          </p:cNvPr>
          <p:cNvSpPr>
            <a:spLocks noGrp="1"/>
          </p:cNvSpPr>
          <p:nvPr>
            <p:ph type="title"/>
          </p:nvPr>
        </p:nvSpPr>
        <p:spPr/>
        <p:txBody>
          <a:bodyPr/>
          <a:lstStyle/>
          <a:p>
            <a:r>
              <a:rPr lang="en-US" dirty="0"/>
              <a:t>HB 322—Teacher Residency Program </a:t>
            </a:r>
          </a:p>
        </p:txBody>
      </p:sp>
      <p:sp>
        <p:nvSpPr>
          <p:cNvPr id="3" name="Content Placeholder 2">
            <a:extLst>
              <a:ext uri="{FF2B5EF4-FFF2-40B4-BE49-F238E27FC236}">
                <a16:creationId xmlns:a16="http://schemas.microsoft.com/office/drawing/2014/main" id="{BC9FBC54-B8F9-0F4F-928D-3693566D76ED}"/>
              </a:ext>
            </a:extLst>
          </p:cNvPr>
          <p:cNvSpPr>
            <a:spLocks noGrp="1"/>
          </p:cNvSpPr>
          <p:nvPr>
            <p:ph idx="1"/>
          </p:nvPr>
        </p:nvSpPr>
        <p:spPr>
          <a:xfrm>
            <a:off x="838200" y="1825625"/>
            <a:ext cx="8342870" cy="4351338"/>
          </a:xfrm>
        </p:spPr>
        <p:txBody>
          <a:bodyPr/>
          <a:lstStyle/>
          <a:p>
            <a:r>
              <a:rPr lang="en-US" dirty="0"/>
              <a:t>Reduces the Ohio Teacher Residency (OTR) program to two years from four </a:t>
            </a:r>
          </a:p>
          <a:p>
            <a:endParaRPr lang="en-US" dirty="0">
              <a:effectLst/>
            </a:endParaRPr>
          </a:p>
          <a:p>
            <a:r>
              <a:rPr lang="en-US" dirty="0"/>
              <a:t>Eliminates measures of progression, including completion of the performance-based assessment prescribed by the State Board of Education during a participant’s third year, as a required component of the program </a:t>
            </a:r>
            <a:endParaRPr lang="en-US" dirty="0">
              <a:effectLst/>
            </a:endParaRPr>
          </a:p>
          <a:p>
            <a:endParaRPr lang="en-US" dirty="0"/>
          </a:p>
        </p:txBody>
      </p:sp>
      <p:pic>
        <p:nvPicPr>
          <p:cNvPr id="5" name="Picture 4">
            <a:extLst>
              <a:ext uri="{FF2B5EF4-FFF2-40B4-BE49-F238E27FC236}">
                <a16:creationId xmlns:a16="http://schemas.microsoft.com/office/drawing/2014/main" id="{434E059B-EF7F-8548-B66E-2AEC08D9E7E7}"/>
              </a:ext>
            </a:extLst>
          </p:cNvPr>
          <p:cNvPicPr>
            <a:picLocks noChangeAspect="1"/>
          </p:cNvPicPr>
          <p:nvPr/>
        </p:nvPicPr>
        <p:blipFill>
          <a:blip r:embed="rId2"/>
          <a:stretch>
            <a:fillRect/>
          </a:stretch>
        </p:blipFill>
        <p:spPr>
          <a:xfrm>
            <a:off x="9181070" y="1431668"/>
            <a:ext cx="2359950" cy="3140332"/>
          </a:xfrm>
          <a:prstGeom prst="rect">
            <a:avLst/>
          </a:prstGeom>
        </p:spPr>
      </p:pic>
      <p:pic>
        <p:nvPicPr>
          <p:cNvPr id="6" name="Picture 5">
            <a:extLst>
              <a:ext uri="{FF2B5EF4-FFF2-40B4-BE49-F238E27FC236}">
                <a16:creationId xmlns:a16="http://schemas.microsoft.com/office/drawing/2014/main" id="{3E3B5A63-4653-8340-8F32-3A751AA031ED}"/>
              </a:ext>
            </a:extLst>
          </p:cNvPr>
          <p:cNvPicPr>
            <a:picLocks noChangeAspect="1"/>
          </p:cNvPicPr>
          <p:nvPr/>
        </p:nvPicPr>
        <p:blipFill>
          <a:blip r:embed="rId3"/>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232541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D235-CD9B-E343-91AD-77807EF5329E}"/>
              </a:ext>
            </a:extLst>
          </p:cNvPr>
          <p:cNvSpPr>
            <a:spLocks noGrp="1"/>
          </p:cNvSpPr>
          <p:nvPr>
            <p:ph type="title"/>
          </p:nvPr>
        </p:nvSpPr>
        <p:spPr>
          <a:xfrm>
            <a:off x="578708" y="204487"/>
            <a:ext cx="10515600" cy="1325563"/>
          </a:xfrm>
        </p:spPr>
        <p:txBody>
          <a:bodyPr/>
          <a:lstStyle/>
          <a:p>
            <a:r>
              <a:rPr lang="en-US" dirty="0"/>
              <a:t>HB 436—Dyslexia Screening and Services </a:t>
            </a:r>
          </a:p>
        </p:txBody>
      </p:sp>
      <p:sp>
        <p:nvSpPr>
          <p:cNvPr id="3" name="Content Placeholder 2">
            <a:extLst>
              <a:ext uri="{FF2B5EF4-FFF2-40B4-BE49-F238E27FC236}">
                <a16:creationId xmlns:a16="http://schemas.microsoft.com/office/drawing/2014/main" id="{3D842922-87B5-CC43-877B-642AE9A88430}"/>
              </a:ext>
            </a:extLst>
          </p:cNvPr>
          <p:cNvSpPr>
            <a:spLocks noGrp="1"/>
          </p:cNvSpPr>
          <p:nvPr>
            <p:ph idx="1"/>
          </p:nvPr>
        </p:nvSpPr>
        <p:spPr>
          <a:xfrm>
            <a:off x="363651" y="1530050"/>
            <a:ext cx="8879203" cy="4997260"/>
          </a:xfrm>
        </p:spPr>
        <p:txBody>
          <a:bodyPr>
            <a:normAutofit fontScale="85000" lnSpcReduction="10000"/>
          </a:bodyPr>
          <a:lstStyle/>
          <a:p>
            <a:r>
              <a:rPr lang="en-US" dirty="0"/>
              <a:t>Requires the Department of Education, in collaboration with the International Dyslexia Association in Ohio, to establish the Ohio Dyslexia Committee (ODC) </a:t>
            </a:r>
          </a:p>
          <a:p>
            <a:endParaRPr lang="en-US" dirty="0"/>
          </a:p>
          <a:p>
            <a:r>
              <a:rPr lang="en-US" dirty="0"/>
              <a:t>Requires school districts to administer annual dyslexia screenings </a:t>
            </a:r>
          </a:p>
          <a:p>
            <a:endParaRPr lang="en-US" dirty="0"/>
          </a:p>
          <a:p>
            <a:r>
              <a:rPr lang="en-US" dirty="0"/>
              <a:t>Requires each teacher who provides instruction for students in grades K-1 and those providing special education instruction for students in grades 4-12 to complete a professional development course by the beginning of the 2020-2021 school year </a:t>
            </a:r>
          </a:p>
          <a:p>
            <a:endParaRPr lang="en-US" dirty="0"/>
          </a:p>
          <a:p>
            <a:r>
              <a:rPr lang="en-US" dirty="0"/>
              <a:t>Requires each school district and all other public schools, beginning in the 2020-2021 school year, to establish a structured literacy certification process for teachers in grades K-3 </a:t>
            </a:r>
            <a:endParaRPr lang="en-US" dirty="0">
              <a:effectLst/>
            </a:endParaRPr>
          </a:p>
          <a:p>
            <a:endParaRPr lang="en-US" dirty="0">
              <a:effectLst/>
            </a:endParaRPr>
          </a:p>
          <a:p>
            <a:endParaRPr lang="en-US" dirty="0">
              <a:effectLst/>
            </a:endParaRPr>
          </a:p>
          <a:p>
            <a:endParaRPr lang="en-US" dirty="0"/>
          </a:p>
        </p:txBody>
      </p:sp>
      <p:pic>
        <p:nvPicPr>
          <p:cNvPr id="5" name="Picture 4">
            <a:extLst>
              <a:ext uri="{FF2B5EF4-FFF2-40B4-BE49-F238E27FC236}">
                <a16:creationId xmlns:a16="http://schemas.microsoft.com/office/drawing/2014/main" id="{10FFEC76-038A-3841-ADEC-957EF95366BB}"/>
              </a:ext>
            </a:extLst>
          </p:cNvPr>
          <p:cNvPicPr>
            <a:picLocks noChangeAspect="1"/>
          </p:cNvPicPr>
          <p:nvPr/>
        </p:nvPicPr>
        <p:blipFill>
          <a:blip r:embed="rId2"/>
          <a:stretch>
            <a:fillRect/>
          </a:stretch>
        </p:blipFill>
        <p:spPr>
          <a:xfrm>
            <a:off x="9242854" y="1729088"/>
            <a:ext cx="2585495" cy="3399824"/>
          </a:xfrm>
          <a:prstGeom prst="rect">
            <a:avLst/>
          </a:prstGeom>
        </p:spPr>
      </p:pic>
      <p:pic>
        <p:nvPicPr>
          <p:cNvPr id="6" name="Picture 5">
            <a:extLst>
              <a:ext uri="{FF2B5EF4-FFF2-40B4-BE49-F238E27FC236}">
                <a16:creationId xmlns:a16="http://schemas.microsoft.com/office/drawing/2014/main" id="{EBDF92C3-A260-A242-9AEE-54B35165BD41}"/>
              </a:ext>
            </a:extLst>
          </p:cNvPr>
          <p:cNvPicPr>
            <a:picLocks noChangeAspect="1"/>
          </p:cNvPicPr>
          <p:nvPr/>
        </p:nvPicPr>
        <p:blipFill>
          <a:blip r:embed="rId3"/>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358756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B869-077A-C046-B609-1EBAE00C673B}"/>
              </a:ext>
            </a:extLst>
          </p:cNvPr>
          <p:cNvSpPr>
            <a:spLocks noGrp="1"/>
          </p:cNvSpPr>
          <p:nvPr>
            <p:ph type="title"/>
          </p:nvPr>
        </p:nvSpPr>
        <p:spPr/>
        <p:txBody>
          <a:bodyPr/>
          <a:lstStyle/>
          <a:p>
            <a:r>
              <a:rPr lang="en-US" dirty="0"/>
              <a:t>HB 693—Beginning the School Year  </a:t>
            </a:r>
          </a:p>
        </p:txBody>
      </p:sp>
      <p:sp>
        <p:nvSpPr>
          <p:cNvPr id="3" name="Content Placeholder 2">
            <a:extLst>
              <a:ext uri="{FF2B5EF4-FFF2-40B4-BE49-F238E27FC236}">
                <a16:creationId xmlns:a16="http://schemas.microsoft.com/office/drawing/2014/main" id="{483843BC-012F-9A4E-A830-55B7FE947542}"/>
              </a:ext>
            </a:extLst>
          </p:cNvPr>
          <p:cNvSpPr>
            <a:spLocks noGrp="1"/>
          </p:cNvSpPr>
          <p:nvPr>
            <p:ph idx="1"/>
          </p:nvPr>
        </p:nvSpPr>
        <p:spPr/>
        <p:txBody>
          <a:bodyPr/>
          <a:lstStyle/>
          <a:p>
            <a:r>
              <a:rPr lang="en-US" dirty="0"/>
              <a:t>No school may begin the 2020-21 school year before Wednesday, September 9, 2020 </a:t>
            </a:r>
          </a:p>
          <a:p>
            <a:endParaRPr lang="en-US" dirty="0"/>
          </a:p>
        </p:txBody>
      </p:sp>
      <p:pic>
        <p:nvPicPr>
          <p:cNvPr id="5" name="Picture 4">
            <a:extLst>
              <a:ext uri="{FF2B5EF4-FFF2-40B4-BE49-F238E27FC236}">
                <a16:creationId xmlns:a16="http://schemas.microsoft.com/office/drawing/2014/main" id="{8027CA05-AF1F-6743-AF9D-FD461AA3E5D2}"/>
              </a:ext>
            </a:extLst>
          </p:cNvPr>
          <p:cNvPicPr>
            <a:picLocks noChangeAspect="1"/>
          </p:cNvPicPr>
          <p:nvPr/>
        </p:nvPicPr>
        <p:blipFill>
          <a:blip r:embed="rId2"/>
          <a:stretch>
            <a:fillRect/>
          </a:stretch>
        </p:blipFill>
        <p:spPr>
          <a:xfrm>
            <a:off x="3000697" y="2760926"/>
            <a:ext cx="2643043" cy="3573993"/>
          </a:xfrm>
          <a:prstGeom prst="rect">
            <a:avLst/>
          </a:prstGeom>
        </p:spPr>
      </p:pic>
      <p:pic>
        <p:nvPicPr>
          <p:cNvPr id="7" name="Picture 6">
            <a:extLst>
              <a:ext uri="{FF2B5EF4-FFF2-40B4-BE49-F238E27FC236}">
                <a16:creationId xmlns:a16="http://schemas.microsoft.com/office/drawing/2014/main" id="{38446088-7DBD-AB4F-BB3F-6C52EF190F52}"/>
              </a:ext>
            </a:extLst>
          </p:cNvPr>
          <p:cNvPicPr>
            <a:picLocks noChangeAspect="1"/>
          </p:cNvPicPr>
          <p:nvPr/>
        </p:nvPicPr>
        <p:blipFill>
          <a:blip r:embed="rId3"/>
          <a:stretch>
            <a:fillRect/>
          </a:stretch>
        </p:blipFill>
        <p:spPr>
          <a:xfrm>
            <a:off x="6420095" y="2737907"/>
            <a:ext cx="2643042" cy="3573993"/>
          </a:xfrm>
          <a:prstGeom prst="rect">
            <a:avLst/>
          </a:prstGeom>
        </p:spPr>
      </p:pic>
      <p:pic>
        <p:nvPicPr>
          <p:cNvPr id="8" name="Picture 7">
            <a:extLst>
              <a:ext uri="{FF2B5EF4-FFF2-40B4-BE49-F238E27FC236}">
                <a16:creationId xmlns:a16="http://schemas.microsoft.com/office/drawing/2014/main" id="{F1C877FD-D147-1542-846F-A9AE2F8AFDFA}"/>
              </a:ext>
            </a:extLst>
          </p:cNvPr>
          <p:cNvPicPr>
            <a:picLocks noChangeAspect="1"/>
          </p:cNvPicPr>
          <p:nvPr/>
        </p:nvPicPr>
        <p:blipFill>
          <a:blip r:embed="rId4"/>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295399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7B75-46C4-6A43-B5AB-301BB77E7070}"/>
              </a:ext>
            </a:extLst>
          </p:cNvPr>
          <p:cNvSpPr>
            <a:spLocks noGrp="1"/>
          </p:cNvSpPr>
          <p:nvPr>
            <p:ph type="title"/>
          </p:nvPr>
        </p:nvSpPr>
        <p:spPr/>
        <p:txBody>
          <a:bodyPr/>
          <a:lstStyle/>
          <a:p>
            <a:r>
              <a:rPr lang="en-US" dirty="0"/>
              <a:t>The Latest from OBM…</a:t>
            </a:r>
          </a:p>
        </p:txBody>
      </p:sp>
      <p:sp>
        <p:nvSpPr>
          <p:cNvPr id="3" name="Content Placeholder 2">
            <a:extLst>
              <a:ext uri="{FF2B5EF4-FFF2-40B4-BE49-F238E27FC236}">
                <a16:creationId xmlns:a16="http://schemas.microsoft.com/office/drawing/2014/main" id="{BFA9732B-A5AF-D942-90A1-5BFE16A1F2BA}"/>
              </a:ext>
            </a:extLst>
          </p:cNvPr>
          <p:cNvSpPr>
            <a:spLocks noGrp="1"/>
          </p:cNvSpPr>
          <p:nvPr>
            <p:ph idx="1"/>
          </p:nvPr>
        </p:nvSpPr>
        <p:spPr>
          <a:xfrm>
            <a:off x="838200" y="1512711"/>
            <a:ext cx="10515600" cy="4664252"/>
          </a:xfrm>
        </p:spPr>
        <p:txBody>
          <a:bodyPr/>
          <a:lstStyle/>
          <a:p>
            <a:r>
              <a:rPr lang="en-US" dirty="0"/>
              <a:t>State tax collections </a:t>
            </a:r>
            <a:r>
              <a:rPr lang="en-US" dirty="0">
                <a:solidFill>
                  <a:srgbClr val="FF0000"/>
                </a:solidFill>
              </a:rPr>
              <a:t>$271.3 million below projections </a:t>
            </a:r>
            <a:r>
              <a:rPr lang="en-US" dirty="0"/>
              <a:t>in May</a:t>
            </a:r>
          </a:p>
          <a:p>
            <a:pPr lvl="1"/>
            <a:r>
              <a:rPr lang="en-US" dirty="0"/>
              <a:t>Sales Taxes </a:t>
            </a:r>
            <a:r>
              <a:rPr lang="en-US" dirty="0">
                <a:solidFill>
                  <a:srgbClr val="FF0000"/>
                </a:solidFill>
              </a:rPr>
              <a:t>$167 million below estimates</a:t>
            </a:r>
          </a:p>
          <a:p>
            <a:pPr lvl="1"/>
            <a:r>
              <a:rPr lang="en-US" dirty="0"/>
              <a:t>Income taxes </a:t>
            </a:r>
            <a:r>
              <a:rPr lang="en-US" dirty="0">
                <a:solidFill>
                  <a:srgbClr val="FF0000"/>
                </a:solidFill>
              </a:rPr>
              <a:t>$91.3 million below estimates  </a:t>
            </a:r>
          </a:p>
          <a:p>
            <a:pPr lvl="1"/>
            <a:endParaRPr lang="en-US" dirty="0">
              <a:solidFill>
                <a:srgbClr val="FF0000"/>
              </a:solidFill>
            </a:endParaRPr>
          </a:p>
          <a:p>
            <a:r>
              <a:rPr lang="en-US" b="1" dirty="0">
                <a:solidFill>
                  <a:srgbClr val="FF0000"/>
                </a:solidFill>
              </a:rPr>
              <a:t>Shortfall for 2020 almost $1 billion with one month to go </a:t>
            </a:r>
          </a:p>
          <a:p>
            <a:endParaRPr lang="en-US" b="1" dirty="0">
              <a:solidFill>
                <a:srgbClr val="FF0000"/>
              </a:solidFill>
            </a:endParaRPr>
          </a:p>
          <a:p>
            <a:r>
              <a:rPr lang="en-US" dirty="0"/>
              <a:t>The Rain Day Fund ($2.7 billion)...not yet! </a:t>
            </a:r>
          </a:p>
          <a:p>
            <a:pPr lvl="1"/>
            <a:r>
              <a:rPr lang="en-US" dirty="0"/>
              <a:t>FY ‘20 spending cuts</a:t>
            </a:r>
          </a:p>
          <a:p>
            <a:pPr lvl="1"/>
            <a:r>
              <a:rPr lang="en-US" dirty="0"/>
              <a:t>Enhanced federal medical funding approved by Congress</a:t>
            </a:r>
          </a:p>
        </p:txBody>
      </p:sp>
      <p:pic>
        <p:nvPicPr>
          <p:cNvPr id="7" name="Picture 6">
            <a:extLst>
              <a:ext uri="{FF2B5EF4-FFF2-40B4-BE49-F238E27FC236}">
                <a16:creationId xmlns:a16="http://schemas.microsoft.com/office/drawing/2014/main" id="{9638EA39-88B6-0A48-86B6-5B1D07D7662D}"/>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311919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A0177-3E9A-4D4C-B8BC-AEA526EE3A9D}"/>
              </a:ext>
            </a:extLst>
          </p:cNvPr>
          <p:cNvSpPr>
            <a:spLocks noGrp="1"/>
          </p:cNvSpPr>
          <p:nvPr>
            <p:ph type="title"/>
          </p:nvPr>
        </p:nvSpPr>
        <p:spPr>
          <a:xfrm>
            <a:off x="838200" y="117940"/>
            <a:ext cx="10515600" cy="1325563"/>
          </a:xfrm>
        </p:spPr>
        <p:txBody>
          <a:bodyPr/>
          <a:lstStyle/>
          <a:p>
            <a:r>
              <a:rPr lang="en-US" dirty="0"/>
              <a:t>SB 121—Health Standards </a:t>
            </a:r>
          </a:p>
        </p:txBody>
      </p:sp>
      <p:sp>
        <p:nvSpPr>
          <p:cNvPr id="3" name="Content Placeholder 2">
            <a:extLst>
              <a:ext uri="{FF2B5EF4-FFF2-40B4-BE49-F238E27FC236}">
                <a16:creationId xmlns:a16="http://schemas.microsoft.com/office/drawing/2014/main" id="{0EB47295-55F4-5D4F-B23D-5BE2F24716C7}"/>
              </a:ext>
            </a:extLst>
          </p:cNvPr>
          <p:cNvSpPr>
            <a:spLocks noGrp="1"/>
          </p:cNvSpPr>
          <p:nvPr>
            <p:ph idx="1"/>
          </p:nvPr>
        </p:nvSpPr>
        <p:spPr>
          <a:xfrm>
            <a:off x="677562" y="1253331"/>
            <a:ext cx="10515600" cy="4351338"/>
          </a:xfrm>
        </p:spPr>
        <p:txBody>
          <a:bodyPr/>
          <a:lstStyle/>
          <a:p>
            <a:r>
              <a:rPr lang="en-US" dirty="0"/>
              <a:t>Removes the requirement of the adoption of a concurrent resolution when adopting or revising state standards or curriculum for health education. </a:t>
            </a:r>
            <a:endParaRPr lang="en-US" dirty="0">
              <a:effectLst/>
            </a:endParaRPr>
          </a:p>
          <a:p>
            <a:r>
              <a:rPr lang="en-US" dirty="0"/>
              <a:t>Requires the adoption or a concurrent resolution when adopting or revising state standards for venereal disease education. </a:t>
            </a:r>
            <a:endParaRPr lang="en-US" dirty="0">
              <a:effectLst/>
            </a:endParaRPr>
          </a:p>
          <a:p>
            <a:r>
              <a:rPr lang="en-US" dirty="0"/>
              <a:t>Requires the State Board of Education to develop and adopt health education standards for grades K-12 health education. </a:t>
            </a:r>
            <a:endParaRPr lang="en-US" dirty="0">
              <a:effectLst/>
            </a:endParaRPr>
          </a:p>
          <a:p>
            <a:endParaRPr lang="en-US" dirty="0"/>
          </a:p>
        </p:txBody>
      </p:sp>
      <p:pic>
        <p:nvPicPr>
          <p:cNvPr id="5" name="Picture 4">
            <a:extLst>
              <a:ext uri="{FF2B5EF4-FFF2-40B4-BE49-F238E27FC236}">
                <a16:creationId xmlns:a16="http://schemas.microsoft.com/office/drawing/2014/main" id="{E0FC1CE6-1857-7742-BF8F-49CF060892E0}"/>
              </a:ext>
            </a:extLst>
          </p:cNvPr>
          <p:cNvPicPr>
            <a:picLocks noChangeAspect="1"/>
          </p:cNvPicPr>
          <p:nvPr/>
        </p:nvPicPr>
        <p:blipFill>
          <a:blip r:embed="rId2"/>
          <a:stretch>
            <a:fillRect/>
          </a:stretch>
        </p:blipFill>
        <p:spPr>
          <a:xfrm>
            <a:off x="3391251" y="4249550"/>
            <a:ext cx="1712318" cy="2425784"/>
          </a:xfrm>
          <a:prstGeom prst="rect">
            <a:avLst/>
          </a:prstGeom>
        </p:spPr>
      </p:pic>
      <p:pic>
        <p:nvPicPr>
          <p:cNvPr id="7" name="Picture 6">
            <a:extLst>
              <a:ext uri="{FF2B5EF4-FFF2-40B4-BE49-F238E27FC236}">
                <a16:creationId xmlns:a16="http://schemas.microsoft.com/office/drawing/2014/main" id="{3038E497-393E-D546-A317-0A2109E82383}"/>
              </a:ext>
            </a:extLst>
          </p:cNvPr>
          <p:cNvPicPr>
            <a:picLocks noChangeAspect="1"/>
          </p:cNvPicPr>
          <p:nvPr/>
        </p:nvPicPr>
        <p:blipFill>
          <a:blip r:embed="rId3"/>
          <a:stretch>
            <a:fillRect/>
          </a:stretch>
        </p:blipFill>
        <p:spPr>
          <a:xfrm>
            <a:off x="1247348" y="4249550"/>
            <a:ext cx="1745465" cy="2425783"/>
          </a:xfrm>
          <a:prstGeom prst="rect">
            <a:avLst/>
          </a:prstGeom>
        </p:spPr>
      </p:pic>
      <p:pic>
        <p:nvPicPr>
          <p:cNvPr id="8" name="Picture 7">
            <a:extLst>
              <a:ext uri="{FF2B5EF4-FFF2-40B4-BE49-F238E27FC236}">
                <a16:creationId xmlns:a16="http://schemas.microsoft.com/office/drawing/2014/main" id="{C48A7428-C991-814A-B050-CE5AEB0817CB}"/>
              </a:ext>
            </a:extLst>
          </p:cNvPr>
          <p:cNvPicPr>
            <a:picLocks noChangeAspect="1"/>
          </p:cNvPicPr>
          <p:nvPr/>
        </p:nvPicPr>
        <p:blipFill>
          <a:blip r:embed="rId4"/>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355886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9890-DF81-7B49-AD86-CF6961FA813A}"/>
              </a:ext>
            </a:extLst>
          </p:cNvPr>
          <p:cNvSpPr>
            <a:spLocks noGrp="1"/>
          </p:cNvSpPr>
          <p:nvPr>
            <p:ph type="title"/>
          </p:nvPr>
        </p:nvSpPr>
        <p:spPr>
          <a:xfrm>
            <a:off x="838200" y="126963"/>
            <a:ext cx="10515600" cy="1325563"/>
          </a:xfrm>
        </p:spPr>
        <p:txBody>
          <a:bodyPr/>
          <a:lstStyle/>
          <a:p>
            <a:r>
              <a:rPr lang="en-US" dirty="0"/>
              <a:t>SB 313—Public Utility Devaluations</a:t>
            </a:r>
          </a:p>
        </p:txBody>
      </p:sp>
      <p:sp>
        <p:nvSpPr>
          <p:cNvPr id="3" name="Content Placeholder 2">
            <a:extLst>
              <a:ext uri="{FF2B5EF4-FFF2-40B4-BE49-F238E27FC236}">
                <a16:creationId xmlns:a16="http://schemas.microsoft.com/office/drawing/2014/main" id="{182E9299-911A-C842-A9DB-34E861D9A138}"/>
              </a:ext>
            </a:extLst>
          </p:cNvPr>
          <p:cNvSpPr>
            <a:spLocks noGrp="1"/>
          </p:cNvSpPr>
          <p:nvPr>
            <p:ph idx="1"/>
          </p:nvPr>
        </p:nvSpPr>
        <p:spPr>
          <a:xfrm>
            <a:off x="838200" y="1452526"/>
            <a:ext cx="10515600" cy="4351338"/>
          </a:xfrm>
        </p:spPr>
        <p:txBody>
          <a:bodyPr/>
          <a:lstStyle/>
          <a:p>
            <a:r>
              <a:rPr lang="en-US" dirty="0"/>
              <a:t>Requires the Department of Education to make a payment to each school district with more than a 10% decrease in the taxable value of utility tangible personal property (TPP) subject to taxation between tax years 2017 and 2019 (for the FY 2020 payment) or tax years 2017 and 2020 (for the FY 2021 payment) </a:t>
            </a:r>
            <a:endParaRPr lang="en-US" dirty="0">
              <a:effectLst/>
            </a:endParaRPr>
          </a:p>
          <a:p>
            <a:endParaRPr lang="en-US" dirty="0"/>
          </a:p>
        </p:txBody>
      </p:sp>
      <p:pic>
        <p:nvPicPr>
          <p:cNvPr id="5" name="Picture 4">
            <a:extLst>
              <a:ext uri="{FF2B5EF4-FFF2-40B4-BE49-F238E27FC236}">
                <a16:creationId xmlns:a16="http://schemas.microsoft.com/office/drawing/2014/main" id="{DC42AF16-A0A3-BF42-BAC8-5448AEBE3F1C}"/>
              </a:ext>
            </a:extLst>
          </p:cNvPr>
          <p:cNvPicPr>
            <a:picLocks noChangeAspect="1"/>
          </p:cNvPicPr>
          <p:nvPr/>
        </p:nvPicPr>
        <p:blipFill>
          <a:blip r:embed="rId2"/>
          <a:stretch>
            <a:fillRect/>
          </a:stretch>
        </p:blipFill>
        <p:spPr>
          <a:xfrm>
            <a:off x="6635367" y="3128659"/>
            <a:ext cx="2409779" cy="3398651"/>
          </a:xfrm>
          <a:prstGeom prst="rect">
            <a:avLst/>
          </a:prstGeom>
        </p:spPr>
      </p:pic>
      <p:pic>
        <p:nvPicPr>
          <p:cNvPr id="6" name="Picture 5">
            <a:extLst>
              <a:ext uri="{FF2B5EF4-FFF2-40B4-BE49-F238E27FC236}">
                <a16:creationId xmlns:a16="http://schemas.microsoft.com/office/drawing/2014/main" id="{30221296-AB66-794C-86EB-5FB23695793E}"/>
              </a:ext>
            </a:extLst>
          </p:cNvPr>
          <p:cNvPicPr>
            <a:picLocks noChangeAspect="1"/>
          </p:cNvPicPr>
          <p:nvPr/>
        </p:nvPicPr>
        <p:blipFill>
          <a:blip r:embed="rId3"/>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105180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300F-BD48-4147-B14A-0172AE37CAF6}"/>
              </a:ext>
            </a:extLst>
          </p:cNvPr>
          <p:cNvSpPr>
            <a:spLocks noGrp="1"/>
          </p:cNvSpPr>
          <p:nvPr>
            <p:ph type="title"/>
          </p:nvPr>
        </p:nvSpPr>
        <p:spPr>
          <a:xfrm>
            <a:off x="838200" y="365125"/>
            <a:ext cx="10515600" cy="1494844"/>
          </a:xfrm>
        </p:spPr>
        <p:txBody>
          <a:bodyPr>
            <a:normAutofit fontScale="90000"/>
          </a:bodyPr>
          <a:lstStyle/>
          <a:p>
            <a:pPr algn="ctr"/>
            <a:r>
              <a:rPr lang="en-US" dirty="0"/>
              <a:t>SB 288</a:t>
            </a:r>
            <a:br>
              <a:rPr lang="en-US" dirty="0"/>
            </a:br>
            <a:r>
              <a:rPr lang="en-US" dirty="0"/>
              <a:t>Student Religious Expression </a:t>
            </a:r>
            <a:br>
              <a:rPr lang="en-US" dirty="0"/>
            </a:br>
            <a:r>
              <a:rPr lang="en-US" dirty="0"/>
              <a:t>in Extra-Curricular Activities</a:t>
            </a:r>
          </a:p>
        </p:txBody>
      </p:sp>
      <p:sp>
        <p:nvSpPr>
          <p:cNvPr id="3" name="Content Placeholder 2">
            <a:extLst>
              <a:ext uri="{FF2B5EF4-FFF2-40B4-BE49-F238E27FC236}">
                <a16:creationId xmlns:a16="http://schemas.microsoft.com/office/drawing/2014/main" id="{8D31FCD3-918B-E646-85BA-CB8228E414CD}"/>
              </a:ext>
            </a:extLst>
          </p:cNvPr>
          <p:cNvSpPr>
            <a:spLocks noGrp="1"/>
          </p:cNvSpPr>
          <p:nvPr>
            <p:ph idx="1"/>
          </p:nvPr>
        </p:nvSpPr>
        <p:spPr>
          <a:xfrm>
            <a:off x="838200" y="2141537"/>
            <a:ext cx="8238067" cy="4351338"/>
          </a:xfrm>
        </p:spPr>
        <p:txBody>
          <a:bodyPr/>
          <a:lstStyle/>
          <a:p>
            <a:r>
              <a:rPr lang="en-US" dirty="0"/>
              <a:t>Prohibits a public or nonpublic school or an interscholastic athletics conference or organization from adopting a rule, bylaw, or other regulation that prohibits or creates an obstruction to wearing religious apparel when competing or participating in interscholastic athletics or extracurricular activities. </a:t>
            </a:r>
            <a:endParaRPr lang="en-US" dirty="0">
              <a:effectLst/>
            </a:endParaRPr>
          </a:p>
          <a:p>
            <a:endParaRPr lang="en-US" dirty="0"/>
          </a:p>
        </p:txBody>
      </p:sp>
      <p:pic>
        <p:nvPicPr>
          <p:cNvPr id="5" name="Picture 4">
            <a:extLst>
              <a:ext uri="{FF2B5EF4-FFF2-40B4-BE49-F238E27FC236}">
                <a16:creationId xmlns:a16="http://schemas.microsoft.com/office/drawing/2014/main" id="{F78A9BF0-4173-A944-A098-3F7836D17AED}"/>
              </a:ext>
            </a:extLst>
          </p:cNvPr>
          <p:cNvPicPr>
            <a:picLocks noChangeAspect="1"/>
          </p:cNvPicPr>
          <p:nvPr/>
        </p:nvPicPr>
        <p:blipFill>
          <a:blip r:embed="rId2"/>
          <a:stretch>
            <a:fillRect/>
          </a:stretch>
        </p:blipFill>
        <p:spPr>
          <a:xfrm>
            <a:off x="8937608" y="2141537"/>
            <a:ext cx="2416192" cy="3380759"/>
          </a:xfrm>
          <a:prstGeom prst="rect">
            <a:avLst/>
          </a:prstGeom>
        </p:spPr>
      </p:pic>
      <p:pic>
        <p:nvPicPr>
          <p:cNvPr id="6" name="Picture 5">
            <a:extLst>
              <a:ext uri="{FF2B5EF4-FFF2-40B4-BE49-F238E27FC236}">
                <a16:creationId xmlns:a16="http://schemas.microsoft.com/office/drawing/2014/main" id="{F900EAAB-D7DC-3040-A3C1-7DE55FFE1FC8}"/>
              </a:ext>
            </a:extLst>
          </p:cNvPr>
          <p:cNvPicPr>
            <a:picLocks noChangeAspect="1"/>
          </p:cNvPicPr>
          <p:nvPr/>
        </p:nvPicPr>
        <p:blipFill>
          <a:blip r:embed="rId3"/>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4024011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9BBAC-E192-B64D-A60B-25BF2B3FABE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Vouchers </a:t>
            </a:r>
            <a:endParaRPr lang="en-US" dirty="0"/>
          </a:p>
        </p:txBody>
      </p:sp>
      <p:sp>
        <p:nvSpPr>
          <p:cNvPr id="3" name="Content Placeholder 2">
            <a:extLst>
              <a:ext uri="{FF2B5EF4-FFF2-40B4-BE49-F238E27FC236}">
                <a16:creationId xmlns:a16="http://schemas.microsoft.com/office/drawing/2014/main" id="{9AE0F46C-DEB7-A44D-8D8D-D7ECF0F1D19C}"/>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2020-2021 eligibility list of 1,227 buildings is halted</a:t>
            </a:r>
          </a:p>
          <a:p>
            <a:r>
              <a:rPr lang="en-US" altLang="en-US" dirty="0"/>
              <a:t>Vouchers eligibility for 2020-2021 is instead based on the current 2019-2020 eligibility list of 517 buildings</a:t>
            </a:r>
          </a:p>
          <a:p>
            <a:r>
              <a:rPr lang="en-US" altLang="en-US" dirty="0"/>
              <a:t>Application window began April 1 and runs for 6o days </a:t>
            </a:r>
          </a:p>
          <a:p>
            <a:pPr lvl="1"/>
            <a:r>
              <a:rPr lang="en-US" altLang="en-US" b="1" dirty="0"/>
              <a:t>ODE Re-opening window July 1 for rolling application period  </a:t>
            </a:r>
            <a:endParaRPr lang="en-US" altLang="en-US" dirty="0"/>
          </a:p>
          <a:p>
            <a:r>
              <a:rPr lang="en-US" altLang="en-US" dirty="0"/>
              <a:t>Applications for 2021-2022 list are open on February 1, 2021</a:t>
            </a:r>
          </a:p>
          <a:p>
            <a:r>
              <a:rPr lang="en-US" altLang="en-US" dirty="0"/>
              <a:t>Income-based vouchers are unaffected</a:t>
            </a:r>
          </a:p>
          <a:p>
            <a:endParaRPr lang="en-US" dirty="0"/>
          </a:p>
        </p:txBody>
      </p:sp>
      <p:pic>
        <p:nvPicPr>
          <p:cNvPr id="4" name="Picture 3">
            <a:extLst>
              <a:ext uri="{FF2B5EF4-FFF2-40B4-BE49-F238E27FC236}">
                <a16:creationId xmlns:a16="http://schemas.microsoft.com/office/drawing/2014/main" id="{94269677-A949-724D-ABC3-7A1234D62EF3}"/>
              </a:ext>
            </a:extLst>
          </p:cNvPr>
          <p:cNvPicPr>
            <a:picLocks noChangeAspect="1"/>
          </p:cNvPicPr>
          <p:nvPr/>
        </p:nvPicPr>
        <p:blipFill>
          <a:blip r:embed="rId2"/>
          <a:stretch>
            <a:fillRect/>
          </a:stretch>
        </p:blipFill>
        <p:spPr>
          <a:xfrm>
            <a:off x="10266514" y="5781004"/>
            <a:ext cx="1603156" cy="723446"/>
          </a:xfrm>
          <a:prstGeom prst="rect">
            <a:avLst/>
          </a:prstGeom>
        </p:spPr>
      </p:pic>
    </p:spTree>
    <p:extLst>
      <p:ext uri="{BB962C8B-B14F-4D97-AF65-F5344CB8AC3E}">
        <p14:creationId xmlns:p14="http://schemas.microsoft.com/office/powerpoint/2010/main" val="1275891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CF48-D9D6-F548-B593-A493E5BF1AD5}"/>
              </a:ext>
            </a:extLst>
          </p:cNvPr>
          <p:cNvSpPr>
            <a:spLocks noGrp="1"/>
          </p:cNvSpPr>
          <p:nvPr>
            <p:ph type="title"/>
          </p:nvPr>
        </p:nvSpPr>
        <p:spPr/>
        <p:txBody>
          <a:bodyPr/>
          <a:lstStyle/>
          <a:p>
            <a:r>
              <a:rPr lang="en-US" dirty="0"/>
              <a:t>ODE Timelines </a:t>
            </a:r>
          </a:p>
        </p:txBody>
      </p:sp>
      <p:sp>
        <p:nvSpPr>
          <p:cNvPr id="3" name="Content Placeholder 2">
            <a:extLst>
              <a:ext uri="{FF2B5EF4-FFF2-40B4-BE49-F238E27FC236}">
                <a16:creationId xmlns:a16="http://schemas.microsoft.com/office/drawing/2014/main" id="{279568F9-A2B1-8C41-8DF0-07C9B6B03C8F}"/>
              </a:ext>
            </a:extLst>
          </p:cNvPr>
          <p:cNvSpPr>
            <a:spLocks noGrp="1"/>
          </p:cNvSpPr>
          <p:nvPr>
            <p:ph idx="1"/>
          </p:nvPr>
        </p:nvSpPr>
        <p:spPr/>
        <p:txBody>
          <a:bodyPr/>
          <a:lstStyle/>
          <a:p>
            <a:r>
              <a:rPr lang="en-US" dirty="0"/>
              <a:t>Distance Learning</a:t>
            </a:r>
          </a:p>
          <a:p>
            <a:pPr lvl="1"/>
            <a:r>
              <a:rPr lang="en-US" dirty="0"/>
              <a:t>Hearing that this will be pushed to November  </a:t>
            </a:r>
          </a:p>
          <a:p>
            <a:r>
              <a:rPr lang="en-US" dirty="0"/>
              <a:t>Blizzard Bag</a:t>
            </a:r>
          </a:p>
          <a:p>
            <a:pPr lvl="1"/>
            <a:r>
              <a:rPr lang="en-US" dirty="0"/>
              <a:t>July 1 Waiver  </a:t>
            </a:r>
          </a:p>
        </p:txBody>
      </p:sp>
      <p:pic>
        <p:nvPicPr>
          <p:cNvPr id="4" name="Picture 3">
            <a:extLst>
              <a:ext uri="{FF2B5EF4-FFF2-40B4-BE49-F238E27FC236}">
                <a16:creationId xmlns:a16="http://schemas.microsoft.com/office/drawing/2014/main" id="{9458DBE9-C44E-4642-81D0-A4C17BD61FAB}"/>
              </a:ext>
            </a:extLst>
          </p:cNvPr>
          <p:cNvPicPr>
            <a:picLocks noChangeAspect="1"/>
          </p:cNvPicPr>
          <p:nvPr/>
        </p:nvPicPr>
        <p:blipFill>
          <a:blip r:embed="rId2"/>
          <a:stretch>
            <a:fillRect/>
          </a:stretch>
        </p:blipFill>
        <p:spPr>
          <a:xfrm>
            <a:off x="10266514" y="5781004"/>
            <a:ext cx="1603156" cy="723446"/>
          </a:xfrm>
          <a:prstGeom prst="rect">
            <a:avLst/>
          </a:prstGeom>
        </p:spPr>
      </p:pic>
    </p:spTree>
    <p:extLst>
      <p:ext uri="{BB962C8B-B14F-4D97-AF65-F5344CB8AC3E}">
        <p14:creationId xmlns:p14="http://schemas.microsoft.com/office/powerpoint/2010/main" val="166722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0C7F-5710-414C-9C60-FACC1ED95E98}"/>
              </a:ext>
            </a:extLst>
          </p:cNvPr>
          <p:cNvSpPr>
            <a:spLocks noGrp="1"/>
          </p:cNvSpPr>
          <p:nvPr>
            <p:ph type="title"/>
          </p:nvPr>
        </p:nvSpPr>
        <p:spPr>
          <a:xfrm>
            <a:off x="322330" y="363164"/>
            <a:ext cx="10515600" cy="1325563"/>
          </a:xfrm>
        </p:spPr>
        <p:txBody>
          <a:bodyPr/>
          <a:lstStyle/>
          <a:p>
            <a:r>
              <a:rPr lang="en-US" dirty="0"/>
              <a:t>Senate Bill 319</a:t>
            </a:r>
          </a:p>
        </p:txBody>
      </p:sp>
      <p:sp>
        <p:nvSpPr>
          <p:cNvPr id="3" name="Content Placeholder 2">
            <a:extLst>
              <a:ext uri="{FF2B5EF4-FFF2-40B4-BE49-F238E27FC236}">
                <a16:creationId xmlns:a16="http://schemas.microsoft.com/office/drawing/2014/main" id="{9D0C790A-2845-CD40-9CF6-1F4BF70A1F4A}"/>
              </a:ext>
            </a:extLst>
          </p:cNvPr>
          <p:cNvSpPr>
            <a:spLocks noGrp="1"/>
          </p:cNvSpPr>
          <p:nvPr>
            <p:ph idx="1"/>
          </p:nvPr>
        </p:nvSpPr>
        <p:spPr>
          <a:xfrm>
            <a:off x="322330" y="1570626"/>
            <a:ext cx="10515600" cy="4351338"/>
          </a:xfrm>
        </p:spPr>
        <p:txBody>
          <a:bodyPr/>
          <a:lstStyle/>
          <a:p>
            <a:r>
              <a:rPr lang="en-US" dirty="0"/>
              <a:t>Permit high school students to use final course grades in lieu of the corresponding end-of-course exam if that exam was not administered in the 2019-20 school year</a:t>
            </a:r>
            <a:r>
              <a:rPr lang="en-US" dirty="0">
                <a:effectLst/>
              </a:rPr>
              <a:t> </a:t>
            </a:r>
          </a:p>
          <a:p>
            <a:endParaRPr lang="en-US" dirty="0"/>
          </a:p>
          <a:p>
            <a:r>
              <a:rPr lang="en-US" dirty="0"/>
              <a:t>Provide temporary furlough authority for school districts</a:t>
            </a:r>
            <a:r>
              <a:rPr lang="en-US" dirty="0">
                <a:effectLst/>
              </a:rPr>
              <a:t> </a:t>
            </a:r>
          </a:p>
          <a:p>
            <a:pPr lvl="1"/>
            <a:r>
              <a:rPr lang="en-US" dirty="0"/>
              <a:t>Effects bargaining would be needed </a:t>
            </a:r>
          </a:p>
          <a:p>
            <a:pPr lvl="1"/>
            <a:r>
              <a:rPr lang="en-US" dirty="0"/>
              <a:t>Insurance and use of paid days </a:t>
            </a:r>
          </a:p>
          <a:p>
            <a:pPr lvl="1"/>
            <a:r>
              <a:rPr lang="en-US" dirty="0"/>
              <a:t>Check your negotiated agreement for interim bargaining language </a:t>
            </a:r>
          </a:p>
        </p:txBody>
      </p:sp>
      <p:pic>
        <p:nvPicPr>
          <p:cNvPr id="4" name="Picture 3">
            <a:extLst>
              <a:ext uri="{FF2B5EF4-FFF2-40B4-BE49-F238E27FC236}">
                <a16:creationId xmlns:a16="http://schemas.microsoft.com/office/drawing/2014/main" id="{51126DC0-FA46-8248-A56A-6C9E40C09ECC}"/>
              </a:ext>
            </a:extLst>
          </p:cNvPr>
          <p:cNvPicPr>
            <a:picLocks noChangeAspect="1"/>
          </p:cNvPicPr>
          <p:nvPr/>
        </p:nvPicPr>
        <p:blipFill>
          <a:blip r:embed="rId2"/>
          <a:stretch>
            <a:fillRect/>
          </a:stretch>
        </p:blipFill>
        <p:spPr>
          <a:xfrm>
            <a:off x="10266514" y="5803864"/>
            <a:ext cx="1603156" cy="723446"/>
          </a:xfrm>
          <a:prstGeom prst="rect">
            <a:avLst/>
          </a:prstGeom>
        </p:spPr>
      </p:pic>
      <p:pic>
        <p:nvPicPr>
          <p:cNvPr id="6" name="Picture 5">
            <a:extLst>
              <a:ext uri="{FF2B5EF4-FFF2-40B4-BE49-F238E27FC236}">
                <a16:creationId xmlns:a16="http://schemas.microsoft.com/office/drawing/2014/main" id="{3520EA82-3FBE-5E4F-9F42-ACF3E8B3372E}"/>
              </a:ext>
            </a:extLst>
          </p:cNvPr>
          <p:cNvPicPr>
            <a:picLocks noChangeAspect="1"/>
          </p:cNvPicPr>
          <p:nvPr/>
        </p:nvPicPr>
        <p:blipFill>
          <a:blip r:embed="rId3"/>
          <a:stretch>
            <a:fillRect/>
          </a:stretch>
        </p:blipFill>
        <p:spPr>
          <a:xfrm>
            <a:off x="9625914" y="2476207"/>
            <a:ext cx="2098589" cy="2978643"/>
          </a:xfrm>
          <a:prstGeom prst="rect">
            <a:avLst/>
          </a:prstGeom>
        </p:spPr>
      </p:pic>
    </p:spTree>
    <p:extLst>
      <p:ext uri="{BB962C8B-B14F-4D97-AF65-F5344CB8AC3E}">
        <p14:creationId xmlns:p14="http://schemas.microsoft.com/office/powerpoint/2010/main" val="2700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95FA-5E71-3347-9A1B-98D07447EF33}"/>
              </a:ext>
            </a:extLst>
          </p:cNvPr>
          <p:cNvSpPr>
            <a:spLocks noGrp="1"/>
          </p:cNvSpPr>
          <p:nvPr>
            <p:ph type="title"/>
          </p:nvPr>
        </p:nvSpPr>
        <p:spPr/>
        <p:txBody>
          <a:bodyPr/>
          <a:lstStyle/>
          <a:p>
            <a:r>
              <a:rPr lang="en-US" dirty="0"/>
              <a:t>Senate Bill 319</a:t>
            </a:r>
          </a:p>
        </p:txBody>
      </p:sp>
      <p:sp>
        <p:nvSpPr>
          <p:cNvPr id="3" name="Content Placeholder 2">
            <a:extLst>
              <a:ext uri="{FF2B5EF4-FFF2-40B4-BE49-F238E27FC236}">
                <a16:creationId xmlns:a16="http://schemas.microsoft.com/office/drawing/2014/main" id="{E1D95FB1-6314-2040-867E-D9E36150B34F}"/>
              </a:ext>
            </a:extLst>
          </p:cNvPr>
          <p:cNvSpPr>
            <a:spLocks noGrp="1"/>
          </p:cNvSpPr>
          <p:nvPr>
            <p:ph idx="1"/>
          </p:nvPr>
        </p:nvSpPr>
        <p:spPr/>
        <p:txBody>
          <a:bodyPr>
            <a:normAutofit lnSpcReduction="10000"/>
          </a:bodyPr>
          <a:lstStyle/>
          <a:p>
            <a:r>
              <a:rPr lang="en-US" dirty="0"/>
              <a:t>Maintain the Third-Grade Reading Guarantee cut score for the 2020-21 school year at the level set for the 2019-20 school year</a:t>
            </a:r>
            <a:r>
              <a:rPr lang="en-US" dirty="0">
                <a:effectLst/>
              </a:rPr>
              <a:t> </a:t>
            </a:r>
          </a:p>
          <a:p>
            <a:endParaRPr lang="en-US" dirty="0"/>
          </a:p>
          <a:p>
            <a:r>
              <a:rPr lang="en-US" dirty="0"/>
              <a:t>Temporarily removing required qualifications for teachers who are assigned to provide intense remediation reading assistance in the 2020-21 school year</a:t>
            </a:r>
            <a:r>
              <a:rPr lang="en-US" dirty="0">
                <a:effectLst/>
              </a:rPr>
              <a:t> </a:t>
            </a:r>
          </a:p>
          <a:p>
            <a:endParaRPr lang="en-US" dirty="0"/>
          </a:p>
          <a:p>
            <a:r>
              <a:rPr lang="en-US" dirty="0"/>
              <a:t>Exempt districts from the requirement to implement reading and improvement monitoring plans for the 2020-21 school year based on test results from the 2019-20 school year</a:t>
            </a:r>
            <a:r>
              <a:rPr lang="en-US" dirty="0">
                <a:effectLst/>
              </a:rPr>
              <a:t> </a:t>
            </a:r>
            <a:endParaRPr lang="en-US" dirty="0"/>
          </a:p>
        </p:txBody>
      </p:sp>
      <p:pic>
        <p:nvPicPr>
          <p:cNvPr id="4" name="Picture 3">
            <a:extLst>
              <a:ext uri="{FF2B5EF4-FFF2-40B4-BE49-F238E27FC236}">
                <a16:creationId xmlns:a16="http://schemas.microsoft.com/office/drawing/2014/main" id="{33471515-C16F-A94C-AFD5-501D32AB9691}"/>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40516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62B2-059C-CA47-B50F-6ED21E6C51ED}"/>
              </a:ext>
            </a:extLst>
          </p:cNvPr>
          <p:cNvSpPr>
            <a:spLocks noGrp="1"/>
          </p:cNvSpPr>
          <p:nvPr>
            <p:ph type="title"/>
          </p:nvPr>
        </p:nvSpPr>
        <p:spPr/>
        <p:txBody>
          <a:bodyPr/>
          <a:lstStyle/>
          <a:p>
            <a:r>
              <a:rPr lang="en-US" dirty="0"/>
              <a:t>Senate Bill 319 </a:t>
            </a:r>
          </a:p>
        </p:txBody>
      </p:sp>
      <p:sp>
        <p:nvSpPr>
          <p:cNvPr id="3" name="Content Placeholder 2">
            <a:extLst>
              <a:ext uri="{FF2B5EF4-FFF2-40B4-BE49-F238E27FC236}">
                <a16:creationId xmlns:a16="http://schemas.microsoft.com/office/drawing/2014/main" id="{17C4E999-3F11-C040-AF55-8268387E6E90}"/>
              </a:ext>
            </a:extLst>
          </p:cNvPr>
          <p:cNvSpPr>
            <a:spLocks noGrp="1"/>
          </p:cNvSpPr>
          <p:nvPr>
            <p:ph idx="1"/>
          </p:nvPr>
        </p:nvSpPr>
        <p:spPr/>
        <p:txBody>
          <a:bodyPr/>
          <a:lstStyle/>
          <a:p>
            <a:r>
              <a:rPr lang="en-US" dirty="0"/>
              <a:t>Permit certain state-licensed individuals to provide services electronically to students with disabilities through the 2020-21 school year</a:t>
            </a:r>
            <a:r>
              <a:rPr lang="en-US" dirty="0">
                <a:effectLst/>
              </a:rPr>
              <a:t> </a:t>
            </a:r>
          </a:p>
          <a:p>
            <a:endParaRPr lang="en-US" dirty="0"/>
          </a:p>
          <a:p>
            <a:r>
              <a:rPr lang="en-US" dirty="0"/>
              <a:t>Incorporate SB 313 and House Bill 651, which provide an additional state payment to certain school districts that experienced a sizeable decrease in Public Utility Tangible Personal Property values</a:t>
            </a:r>
          </a:p>
        </p:txBody>
      </p:sp>
      <p:pic>
        <p:nvPicPr>
          <p:cNvPr id="4" name="Picture 3">
            <a:extLst>
              <a:ext uri="{FF2B5EF4-FFF2-40B4-BE49-F238E27FC236}">
                <a16:creationId xmlns:a16="http://schemas.microsoft.com/office/drawing/2014/main" id="{9A8DA703-CB12-8D48-B81F-11C2FA944E30}"/>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233500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2B41-D13F-F445-926B-F32FA3781C06}"/>
              </a:ext>
            </a:extLst>
          </p:cNvPr>
          <p:cNvSpPr>
            <a:spLocks noGrp="1"/>
          </p:cNvSpPr>
          <p:nvPr>
            <p:ph type="title"/>
          </p:nvPr>
        </p:nvSpPr>
        <p:spPr/>
        <p:txBody>
          <a:bodyPr/>
          <a:lstStyle/>
          <a:p>
            <a:r>
              <a:rPr lang="en-US" dirty="0"/>
              <a:t>Senate Bill 319</a:t>
            </a:r>
          </a:p>
        </p:txBody>
      </p:sp>
      <p:sp>
        <p:nvSpPr>
          <p:cNvPr id="3" name="Content Placeholder 2">
            <a:extLst>
              <a:ext uri="{FF2B5EF4-FFF2-40B4-BE49-F238E27FC236}">
                <a16:creationId xmlns:a16="http://schemas.microsoft.com/office/drawing/2014/main" id="{C121AD82-D8DC-2249-ADDD-8FA5C284ACC0}"/>
              </a:ext>
            </a:extLst>
          </p:cNvPr>
          <p:cNvSpPr>
            <a:spLocks noGrp="1"/>
          </p:cNvSpPr>
          <p:nvPr>
            <p:ph idx="1"/>
          </p:nvPr>
        </p:nvSpPr>
        <p:spPr/>
        <p:txBody>
          <a:bodyPr/>
          <a:lstStyle/>
          <a:p>
            <a:r>
              <a:rPr lang="en-US" dirty="0"/>
              <a:t>Require the Ohio Department of Education to develop on online, 30-day training program to satisfy the classroom portion of pre-service and annual in-service training for school bus driver certification for the 2020-21 school year only</a:t>
            </a:r>
            <a:r>
              <a:rPr lang="en-US" dirty="0">
                <a:effectLst/>
              </a:rPr>
              <a:t> </a:t>
            </a:r>
            <a:endParaRPr lang="en-US" dirty="0"/>
          </a:p>
        </p:txBody>
      </p:sp>
      <p:pic>
        <p:nvPicPr>
          <p:cNvPr id="4" name="Picture 3">
            <a:extLst>
              <a:ext uri="{FF2B5EF4-FFF2-40B4-BE49-F238E27FC236}">
                <a16:creationId xmlns:a16="http://schemas.microsoft.com/office/drawing/2014/main" id="{71D9151E-34BD-EC45-9F7E-D10292FE34F8}"/>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191390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14CF-663C-A944-8291-9325613FF25A}"/>
              </a:ext>
            </a:extLst>
          </p:cNvPr>
          <p:cNvSpPr>
            <a:spLocks noGrp="1"/>
          </p:cNvSpPr>
          <p:nvPr>
            <p:ph type="title"/>
          </p:nvPr>
        </p:nvSpPr>
        <p:spPr/>
        <p:txBody>
          <a:bodyPr/>
          <a:lstStyle/>
          <a:p>
            <a:r>
              <a:rPr lang="en-US" dirty="0"/>
              <a:t>BASA’s Proposed Amendments to SB 319</a:t>
            </a:r>
          </a:p>
        </p:txBody>
      </p:sp>
      <p:sp>
        <p:nvSpPr>
          <p:cNvPr id="3" name="Content Placeholder 2">
            <a:extLst>
              <a:ext uri="{FF2B5EF4-FFF2-40B4-BE49-F238E27FC236}">
                <a16:creationId xmlns:a16="http://schemas.microsoft.com/office/drawing/2014/main" id="{DAE9C972-01BC-214D-ADB0-6EB104E5694A}"/>
              </a:ext>
            </a:extLst>
          </p:cNvPr>
          <p:cNvSpPr>
            <a:spLocks noGrp="1"/>
          </p:cNvSpPr>
          <p:nvPr>
            <p:ph idx="1"/>
          </p:nvPr>
        </p:nvSpPr>
        <p:spPr/>
        <p:txBody>
          <a:bodyPr/>
          <a:lstStyle/>
          <a:p>
            <a:r>
              <a:rPr lang="en-US" dirty="0"/>
              <a:t>Extend HB 197’s hold harmless provisions related to report cards and results, such as voucher and community school eligibility, ADCs, etc., through school years 2020-21 and 2021-22</a:t>
            </a:r>
            <a:r>
              <a:rPr lang="en-US" dirty="0">
                <a:effectLst/>
              </a:rPr>
              <a:t> </a:t>
            </a:r>
          </a:p>
          <a:p>
            <a:endParaRPr lang="en-US" dirty="0"/>
          </a:p>
          <a:p>
            <a:r>
              <a:rPr lang="en-US" dirty="0"/>
              <a:t>Give school districts the flexibility to decide locally whether or not to grant the use of their buildings to outside groups</a:t>
            </a:r>
            <a:r>
              <a:rPr lang="en-US" dirty="0">
                <a:effectLst/>
              </a:rPr>
              <a:t> </a:t>
            </a:r>
            <a:endParaRPr lang="en-US" dirty="0"/>
          </a:p>
        </p:txBody>
      </p:sp>
      <p:pic>
        <p:nvPicPr>
          <p:cNvPr id="4" name="Picture 3">
            <a:extLst>
              <a:ext uri="{FF2B5EF4-FFF2-40B4-BE49-F238E27FC236}">
                <a16:creationId xmlns:a16="http://schemas.microsoft.com/office/drawing/2014/main" id="{A70AF3B8-331E-224C-A7EC-BE1752A6933E}"/>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230912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A50B-AC72-A048-BA91-E00C86A25E14}"/>
              </a:ext>
            </a:extLst>
          </p:cNvPr>
          <p:cNvSpPr>
            <a:spLocks noGrp="1"/>
          </p:cNvSpPr>
          <p:nvPr>
            <p:ph type="title"/>
          </p:nvPr>
        </p:nvSpPr>
        <p:spPr/>
        <p:txBody>
          <a:bodyPr/>
          <a:lstStyle/>
          <a:p>
            <a:r>
              <a:rPr lang="en-US" dirty="0"/>
              <a:t>BASA’s Proposed Amendments to SB 319</a:t>
            </a:r>
          </a:p>
        </p:txBody>
      </p:sp>
      <p:sp>
        <p:nvSpPr>
          <p:cNvPr id="3" name="Content Placeholder 2">
            <a:extLst>
              <a:ext uri="{FF2B5EF4-FFF2-40B4-BE49-F238E27FC236}">
                <a16:creationId xmlns:a16="http://schemas.microsoft.com/office/drawing/2014/main" id="{8C8A7FA7-1BC6-854F-AEBD-23C39B704B98}"/>
              </a:ext>
            </a:extLst>
          </p:cNvPr>
          <p:cNvSpPr>
            <a:spLocks noGrp="1"/>
          </p:cNvSpPr>
          <p:nvPr>
            <p:ph idx="1"/>
          </p:nvPr>
        </p:nvSpPr>
        <p:spPr/>
        <p:txBody>
          <a:bodyPr>
            <a:normAutofit lnSpcReduction="10000"/>
          </a:bodyPr>
          <a:lstStyle/>
          <a:p>
            <a:r>
              <a:rPr lang="en-US" dirty="0"/>
              <a:t>Extend HB 197’s flexibility to make local decisions regarding student promotion through school years 2020-21 and 2021-22 as requested</a:t>
            </a:r>
            <a:r>
              <a:rPr lang="en-US" dirty="0">
                <a:effectLst/>
              </a:rPr>
              <a:t> </a:t>
            </a:r>
          </a:p>
          <a:p>
            <a:endParaRPr lang="en-US" dirty="0"/>
          </a:p>
          <a:p>
            <a:pPr lvl="0"/>
            <a:r>
              <a:rPr lang="en-US" dirty="0"/>
              <a:t>Transportation flexibility:</a:t>
            </a:r>
          </a:p>
          <a:p>
            <a:pPr lvl="1"/>
            <a:r>
              <a:rPr lang="en-US" dirty="0"/>
              <a:t>Exempt school districts and educational service centers from prohibitions against reductions in student transportation services at any point in the school year (ORC 3327.015); </a:t>
            </a:r>
          </a:p>
          <a:p>
            <a:pPr lvl="1"/>
            <a:r>
              <a:rPr lang="en-US" dirty="0"/>
              <a:t>Permit districts to use buses for any purpose necessary for the district’s operations, including delivery of meals, technology, and curriculum materials;</a:t>
            </a:r>
          </a:p>
          <a:p>
            <a:pPr lvl="1"/>
            <a:r>
              <a:rPr lang="en-US" dirty="0"/>
              <a:t>Provide relief and flexibility to school districts in transporting students in chartered nonpublic, community, and STEM schools</a:t>
            </a:r>
            <a:r>
              <a:rPr lang="en-US" dirty="0">
                <a:effectLst/>
              </a:rPr>
              <a:t> </a:t>
            </a:r>
            <a:endParaRPr lang="en-US" dirty="0"/>
          </a:p>
        </p:txBody>
      </p:sp>
      <p:pic>
        <p:nvPicPr>
          <p:cNvPr id="4" name="Picture 3">
            <a:extLst>
              <a:ext uri="{FF2B5EF4-FFF2-40B4-BE49-F238E27FC236}">
                <a16:creationId xmlns:a16="http://schemas.microsoft.com/office/drawing/2014/main" id="{6CFD73B1-DF2B-3844-AD95-5BDF9BA9BC31}"/>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3702756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2C30-ED0C-9B48-8C0B-FECD88F97D07}"/>
              </a:ext>
            </a:extLst>
          </p:cNvPr>
          <p:cNvSpPr>
            <a:spLocks noGrp="1"/>
          </p:cNvSpPr>
          <p:nvPr>
            <p:ph type="title"/>
          </p:nvPr>
        </p:nvSpPr>
        <p:spPr/>
        <p:txBody>
          <a:bodyPr/>
          <a:lstStyle/>
          <a:p>
            <a:r>
              <a:rPr lang="en-US" dirty="0"/>
              <a:t>BASA’s Proposed Amendments to SB 319</a:t>
            </a:r>
          </a:p>
        </p:txBody>
      </p:sp>
      <p:sp>
        <p:nvSpPr>
          <p:cNvPr id="3" name="Content Placeholder 2">
            <a:extLst>
              <a:ext uri="{FF2B5EF4-FFF2-40B4-BE49-F238E27FC236}">
                <a16:creationId xmlns:a16="http://schemas.microsoft.com/office/drawing/2014/main" id="{9A848BFE-ED2C-5E44-98FF-45306E34E7FF}"/>
              </a:ext>
            </a:extLst>
          </p:cNvPr>
          <p:cNvSpPr>
            <a:spLocks noGrp="1"/>
          </p:cNvSpPr>
          <p:nvPr>
            <p:ph idx="1"/>
          </p:nvPr>
        </p:nvSpPr>
        <p:spPr/>
        <p:txBody>
          <a:bodyPr/>
          <a:lstStyle/>
          <a:p>
            <a:r>
              <a:rPr lang="en-US" dirty="0"/>
              <a:t>Extend the moratorium on the requirement for districts to install storm shelters</a:t>
            </a:r>
            <a:r>
              <a:rPr lang="en-US" dirty="0">
                <a:effectLst/>
              </a:rPr>
              <a:t> </a:t>
            </a:r>
          </a:p>
          <a:p>
            <a:endParaRPr lang="en-US" dirty="0"/>
          </a:p>
          <a:p>
            <a:r>
              <a:rPr lang="en-US" dirty="0"/>
              <a:t>Repeal the school district territory transfer provision</a:t>
            </a:r>
            <a:r>
              <a:rPr lang="en-US" dirty="0">
                <a:effectLst/>
              </a:rPr>
              <a:t> </a:t>
            </a:r>
            <a:endParaRPr lang="en-US" dirty="0"/>
          </a:p>
        </p:txBody>
      </p:sp>
      <p:pic>
        <p:nvPicPr>
          <p:cNvPr id="4" name="Picture 3">
            <a:extLst>
              <a:ext uri="{FF2B5EF4-FFF2-40B4-BE49-F238E27FC236}">
                <a16:creationId xmlns:a16="http://schemas.microsoft.com/office/drawing/2014/main" id="{9C3FD6FE-F0C3-5348-9177-498C74E71397}"/>
              </a:ext>
            </a:extLst>
          </p:cNvPr>
          <p:cNvPicPr>
            <a:picLocks noChangeAspect="1"/>
          </p:cNvPicPr>
          <p:nvPr/>
        </p:nvPicPr>
        <p:blipFill>
          <a:blip r:embed="rId2"/>
          <a:stretch>
            <a:fillRect/>
          </a:stretch>
        </p:blipFill>
        <p:spPr>
          <a:xfrm>
            <a:off x="10266514" y="5803864"/>
            <a:ext cx="1603156" cy="723446"/>
          </a:xfrm>
          <a:prstGeom prst="rect">
            <a:avLst/>
          </a:prstGeom>
        </p:spPr>
      </p:pic>
    </p:spTree>
    <p:extLst>
      <p:ext uri="{BB962C8B-B14F-4D97-AF65-F5344CB8AC3E}">
        <p14:creationId xmlns:p14="http://schemas.microsoft.com/office/powerpoint/2010/main" val="457337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1263</Words>
  <Application>Microsoft Macintosh PowerPoint</Application>
  <PresentationFormat>Widescreen</PresentationFormat>
  <Paragraphs>114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Greater Cleveland Superintendent Association</vt:lpstr>
      <vt:lpstr>The Latest from OBM…</vt:lpstr>
      <vt:lpstr>Senate Bill 319</vt:lpstr>
      <vt:lpstr>Senate Bill 319</vt:lpstr>
      <vt:lpstr>Senate Bill 319 </vt:lpstr>
      <vt:lpstr>Senate Bill 319</vt:lpstr>
      <vt:lpstr>BASA’s Proposed Amendments to SB 319</vt:lpstr>
      <vt:lpstr>BASA’s Proposed Amendments to SB 319</vt:lpstr>
      <vt:lpstr>BASA’s Proposed Amendments to SB 319</vt:lpstr>
      <vt:lpstr>And Then Comes Senate Bill 320…</vt:lpstr>
      <vt:lpstr>And Then Comes Senate Bill 320…</vt:lpstr>
      <vt:lpstr>And Then Comes Senate Bill 320…</vt:lpstr>
      <vt:lpstr>PowerPoint Presentation</vt:lpstr>
      <vt:lpstr>HB 123—School Security/Suicide Awareness</vt:lpstr>
      <vt:lpstr>HB 164—Student Religious Expression </vt:lpstr>
      <vt:lpstr>HB 164—Student Religious Expression </vt:lpstr>
      <vt:lpstr>HB 322—Teacher Residency Program </vt:lpstr>
      <vt:lpstr>HB 436—Dyslexia Screening and Services </vt:lpstr>
      <vt:lpstr>HB 693—Beginning the School Year  </vt:lpstr>
      <vt:lpstr>SB 121—Health Standards </vt:lpstr>
      <vt:lpstr>SB 313—Public Utility Devaluations</vt:lpstr>
      <vt:lpstr>SB 288 Student Religious Expression  in Extra-Curricular Activities</vt:lpstr>
      <vt:lpstr>PowerPoint Presentation</vt:lpstr>
      <vt:lpstr>ODE Timelines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Cleveland Superintendent Association</dc:title>
  <dc:creator>Kevin Miller</dc:creator>
  <cp:lastModifiedBy>Kevin Miller</cp:lastModifiedBy>
  <cp:revision>39</cp:revision>
  <dcterms:created xsi:type="dcterms:W3CDTF">2020-06-09T04:32:44Z</dcterms:created>
  <dcterms:modified xsi:type="dcterms:W3CDTF">2020-06-09T14:39:49Z</dcterms:modified>
</cp:coreProperties>
</file>